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8" d="100"/>
          <a:sy n="78" d="100"/>
        </p:scale>
        <p:origin x="-924" y="22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8624D9-94EE-4F17-AAAA-AD5DF245E7E8}" type="datetimeFigureOut">
              <a:rPr lang="en-US" smtClean="0"/>
              <a:pPr/>
              <a:t>2/22/2014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D022B5-093A-4A78-98DE-7364176F5EBA}"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B808AAF-1E55-4647-84CA-55B6EE13C47C}" type="datetimeFigureOut">
              <a:rPr lang="en-US" smtClean="0"/>
              <a:pPr/>
              <a:t>2/22/2014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E896C5-9C44-44BC-B082-D46167FE404E}"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808AAF-1E55-4647-84CA-55B6EE13C47C}" type="datetimeFigureOut">
              <a:rPr lang="en-US" smtClean="0"/>
              <a:pPr/>
              <a:t>2/22/2014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E896C5-9C44-44BC-B082-D46167FE404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808AAF-1E55-4647-84CA-55B6EE13C47C}" type="datetimeFigureOut">
              <a:rPr lang="en-US" smtClean="0"/>
              <a:pPr/>
              <a:t>2/22/2014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E896C5-9C44-44BC-B082-D46167FE404E}"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808AAF-1E55-4647-84CA-55B6EE13C47C}" type="datetimeFigureOut">
              <a:rPr lang="en-US" smtClean="0"/>
              <a:pPr/>
              <a:t>2/22/2014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E896C5-9C44-44BC-B082-D46167FE404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808AAF-1E55-4647-84CA-55B6EE13C47C}" type="datetimeFigureOut">
              <a:rPr lang="en-US" smtClean="0"/>
              <a:pPr/>
              <a:t>2/22/2014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E896C5-9C44-44BC-B082-D46167FE404E}"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B808AAF-1E55-4647-84CA-55B6EE13C47C}" type="datetimeFigureOut">
              <a:rPr lang="en-US" smtClean="0"/>
              <a:pPr/>
              <a:t>2/22/2014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3E896C5-9C44-44BC-B082-D46167FE404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B808AAF-1E55-4647-84CA-55B6EE13C47C}" type="datetimeFigureOut">
              <a:rPr lang="en-US" smtClean="0"/>
              <a:pPr/>
              <a:t>2/22/2014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3E896C5-9C44-44BC-B082-D46167FE404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B808AAF-1E55-4647-84CA-55B6EE13C47C}" type="datetimeFigureOut">
              <a:rPr lang="en-US" smtClean="0"/>
              <a:pPr/>
              <a:t>2/22/2014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3E896C5-9C44-44BC-B082-D46167FE404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808AAF-1E55-4647-84CA-55B6EE13C47C}" type="datetimeFigureOut">
              <a:rPr lang="en-US" smtClean="0"/>
              <a:pPr/>
              <a:t>2/22/2014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3E896C5-9C44-44BC-B082-D46167FE404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808AAF-1E55-4647-84CA-55B6EE13C47C}" type="datetimeFigureOut">
              <a:rPr lang="en-US" smtClean="0"/>
              <a:pPr/>
              <a:t>2/22/2014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3E896C5-9C44-44BC-B082-D46167FE404E}"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808AAF-1E55-4647-84CA-55B6EE13C47C}" type="datetimeFigureOut">
              <a:rPr lang="en-US" smtClean="0"/>
              <a:pPr/>
              <a:t>2/22/2014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3E896C5-9C44-44BC-B082-D46167FE404E}"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808AAF-1E55-4647-84CA-55B6EE13C47C}" type="datetimeFigureOut">
              <a:rPr lang="en-US" smtClean="0"/>
              <a:pPr/>
              <a:t>2/22/2014</a:t>
            </a:fld>
            <a:endParaRPr lang="en-US" dirty="0"/>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E896C5-9C44-44BC-B082-D46167FE404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hyperlink" Target="http://images.google.com/imgres?q=images&amp;start=64&amp;hl=en&amp;safe=active&amp;biw=1600&amp;bih=805&amp;gbv=2&amp;tbm=isch&amp;tbnid=dbaBJfIy0YnWKM:&amp;imgrefurl=http://www.theblogismine.com/2010/11/20/earth-as-art-stunning-new-images-of-the-earth-from-space/&amp;docid=PtEomFPMjMXIQM&amp;imgurl=http://www.theblogismine.com/wp-content/uploads/2010/11/Earth-as-Art-Stunning-Images-of-Earth-From-Space-1.jpg&amp;w=1000&amp;h=1000&amp;ei=ANVfT5azCcjbggeF6O3-Bw&amp;zoom=1" TargetMode="External"/><Relationship Id="rId7" Type="http://schemas.openxmlformats.org/officeDocument/2006/relationships/hyperlink" Target="http://images.google.com/imgres?q=images&amp;hl=en&amp;safe=active&amp;biw=1600&amp;bih=805&amp;gbv=2&amp;tbm=isch&amp;tbnid=EprKgSAflWdsYM:&amp;imgrefurl=http://www.freeimagesarchive.com/categories.php?cat_id=8&amp;sessionid=4d8f32e662b8fea2ec45e0535ac3058f&amp;docid=A5k2UXymwjCKXM&amp;imgurl=http://www.freeimagesarchive.com/data/media/8/9_images.jpg&amp;w=1720&amp;h=1213&amp;ei=8tRfT-6GNMOUgweX6IyFCA&amp;zoom=1"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hyperlink" Target="http://images.google.com/imgres?q=images&amp;start=64&amp;hl=en&amp;safe=active&amp;biw=1600&amp;bih=805&amp;gbv=2&amp;tbm=isch&amp;tbnid=N9E-83yk5uOSZM:&amp;imgrefurl=http://talklikeaphysicist.com/category/motionless-monday/&amp;docid=XpvHOd_NkXrWFM&amp;imgurl=http://talklikeaphysicist.com/wp-content/uploads/2008/04/atomic-blast-images.jpg&amp;w=1500&amp;h=1147&amp;ei=ANVfT5azCcjbggeF6O3-Bw&amp;zoom=1" TargetMode="External"/><Relationship Id="rId10" Type="http://schemas.openxmlformats.org/officeDocument/2006/relationships/image" Target="../media/image5.jpeg"/><Relationship Id="rId4" Type="http://schemas.openxmlformats.org/officeDocument/2006/relationships/image" Target="../media/image2.jpeg"/><Relationship Id="rId9" Type="http://schemas.openxmlformats.org/officeDocument/2006/relationships/hyperlink" Target="http://images.search.yahoo.com/images/view;_ylt=A0PDoQx9a71PbjIANQaJzbkF;_ylu=X3oDMTBlMTQ4cGxyBHNlYwNzcgRzbGsDaW1n?back=http://images.search.yahoo.com/search/images?p=images+of+mountains&amp;phrase=1&amp;n=30&amp;ei=utf-8&amp;y=Search&amp;fr=ush-mailn&amp;tab=organic&amp;ri=34&amp;w=1024&amp;h=768&amp;imgurl=3d-mountain-and-lake-screensaver.smartcode.com/images/sshots/3d_mountain_and_lake_screensaver_27819.jpeg&amp;rurl=http://3d-mountain-and-lake-screensaver.smartcode.com/screenshot.html&amp;size=168.4+KB&amp;name=of+the+images+and+the+slide+show+transitions+this+screensaver+is+100+%25+...&amp;p=images+of+mountains&amp;oid=3b72fbbbd9f59f2c0ab6e9148cdffeef&amp;fr2=&amp;fr=ush-mailn&amp;tt=of+the+images+and+the+slide+show+transitions+this+screensaver+is+100+%25+...&amp;b=31&amp;ni=60&amp;no=34&amp;ts=&amp;tab=organic&amp;sigr=1253ctbmp&amp;sigb=141ch0vi1&amp;sigi=1389bdr82&amp;.crumb=52NpgPiuA3g"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6.jpeg"/><Relationship Id="rId7" Type="http://schemas.openxmlformats.org/officeDocument/2006/relationships/image" Target="../media/image9.jpeg"/><Relationship Id="rId2" Type="http://schemas.openxmlformats.org/officeDocument/2006/relationships/hyperlink" Target="http://hsrd.yahoo.com/_ylt=AncuUEo1GsJyJyJRzmLoo02bvZx4;_ylc=X3oDMTcyNTQ3Y2EzBF9TAzIwMjM1MzgwNzUEYQMxMzA1MjAgZmluYW5jZSBjaXRpZXMgYW5kIGdyYWRzIHQEY2NvZGUDc3NnYQRjcG9zAzE5BGQDc3QEZWQDMQRnA2lkLTMyODMwMDEEaW50bAN1cwRpdGMDMARsdHh0A0ZvcmFnb29kam9iYWZ0ZXJjb2xsZWdlLGdvaGVyZQRwa2d0AzEEcGtndgMzBHBvcwMxBHNlYwN0ZC1mZWEEc2xrA2ltYWdlBHRhcgNmaW5hbmNlLnlhaG9vLmNvbQR0ZXN0AzkwMAR3b2UDMTI3NzIxMDE-/RV=1/RE=1370306263/RH=aHNyZC55YWhvby5jb20-/RO=2/RU=aHR0cDovL2ZpbmFuY2UueWFob28uY29tL2Jsb2dzL3RoZS1leGNoYW5nZS9nb29kLWpvYi1jb2xsZWdlLTE2NDkyODE0OS5odG1s/RS=%5eADAJDk1MjDIU1_f_ZRycbtIgDdq5WI-" TargetMode="External"/><Relationship Id="rId1" Type="http://schemas.openxmlformats.org/officeDocument/2006/relationships/slideLayout" Target="../slideLayouts/slideLayout6.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hyperlink" Target="http://hsrd.yahoo.com/_ylt=Ak8.vzGUDM2VYZJnkDmaDkqbvZx4;_ylc=X3oDMTc5OW01djU1BF9TAzIwMjM1MzgwNzUEYQMxMzA1MTAgbmV3cyBDTzIgcmVjb3JkIGxldmVscyB0BGNjb2RlA3NzZ2EEY3BvcwMyMARkA3N0BGVkAzEEZwNpZC0zMjU0ODkwBGludGwDdXMEaXRjAzAEbHR4dANDaGllZmdyZWVuaG91c2VnYXNoaXRzMm1pbGxpb24teWVhcmhpZ2gEcGtndAMxBHBrZ3YDOARwb3MDMQRzZWMDdGQtZmVhBHNsawNpbWFnZQR0YXIDd2VhdGhlci55YWhvby5jb20EdGVzdAM5MDAEd29lAzEyNzcyMTAx/RV=1/RE=1369503043/RH=aHNyZC55YWhvby5jb20-/RO=2/RU=aHR0cDovL3dlYXRoZXIueWFob28uY29tL2dyZWVuaG91c2UtZ2FzLW1pbGVzdG9uZS1jbzItbGV2ZWxzLXNldC1yZWNvcmQtMTkzMDEyODMzLmh0bWw-/RS=%5eADA1.c8TnLRHpuwvUnAhCSNGONoMVg-" TargetMode="External"/><Relationship Id="rId9" Type="http://schemas.openxmlformats.org/officeDocument/2006/relationships/image" Target="../media/image11.jpeg"/></Relationships>
</file>

<file path=ppt/slides/_rels/slide3.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image" Target="../media/image12.jpeg"/><Relationship Id="rId7" Type="http://schemas.openxmlformats.org/officeDocument/2006/relationships/image" Target="../media/image14.jpeg"/><Relationship Id="rId2" Type="http://schemas.openxmlformats.org/officeDocument/2006/relationships/hyperlink" Target="http://hsrd.yahoo.com/_ylt=AncuUEo1GsJyJyJRzmLoo02bvZx4;_ylc=X3oDMTdua3RsMWhyBF9TAzIwMjM1MzgwNzUEYQMxMzA1MjAgc2NyZWVuIGJyb2tlbiBtY2RvbmFsZHMgdgRjY29kZQNzc2dhBGNwb3MDMTYEZANlbwRlZAMxBGcDaWQtMzI3NTIzNwRpbnRsA3VzBGl0YwMwBGx0eHQDU2luZ2Vyc3Vlc01jRG9uYWxkJiMzOTtzZm9yJiMzOTtydWluaW5naGVydm9pY2UmIzM5OwRwa2d0AzEEcGtndgMxMQRwb3MDMQRzZWMDdGQtZmVhBHNsawNpbWFnZQR0YXIDc2NyZWVuLnlhaG9vLmNvbQR0ZXN0AzkwMAR3b2UDMTI3NzIxMDE-/RV=1/RE=1370306739/RH=aHNyZC55YWhvby5jb20-/RO=2/RU=aHR0cDovL3NjcmVlbi55YWhvby5jb20vd29tYW4tc3Vlcy1tY2RvbmFsZHMtZGFtYWdpbmctc2luZ2luZy0yMzMxMjE4NDUuaHRtbA--/RS=%5eADAtuFuDaHBoijs05QsGVMP3l1SNq8-" TargetMode="External"/><Relationship Id="rId1" Type="http://schemas.openxmlformats.org/officeDocument/2006/relationships/slideLayout" Target="../slideLayouts/slideLayout6.xml"/><Relationship Id="rId6" Type="http://schemas.openxmlformats.org/officeDocument/2006/relationships/image" Target="../media/image13.jpeg"/><Relationship Id="rId5" Type="http://schemas.openxmlformats.org/officeDocument/2006/relationships/image" Target="../media/image7.jpeg"/><Relationship Id="rId4" Type="http://schemas.openxmlformats.org/officeDocument/2006/relationships/hyperlink" Target="http://hsrd.yahoo.com/_ylt=Ak8.vzGUDM2VYZJnkDmaDkqbvZx4;_ylc=X3oDMTc5OW01djU1BF9TAzIwMjM1MzgwNzUEYQMxMzA1MTAgbmV3cyBDTzIgcmVjb3JkIGxldmVscyB0BGNjb2RlA3NzZ2EEY3BvcwMyMARkA3N0BGVkAzEEZwNpZC0zMjU0ODkwBGludGwDdXMEaXRjAzAEbHR4dANDaGllZmdyZWVuaG91c2VnYXNoaXRzMm1pbGxpb24teWVhcmhpZ2gEcGtndAMxBHBrZ3YDOARwb3MDMQRzZWMDdGQtZmVhBHNsawNpbWFnZQR0YXIDd2VhdGhlci55YWhvby5jb20EdGVzdAM5MDAEd29lAzEyNzcyMTAx/RV=1/RE=1369503043/RH=aHNyZC55YWhvby5jb20-/RO=2/RU=aHR0cDovL3dlYXRoZXIueWFob28uY29tL2dyZWVuaG91c2UtZ2FzLW1pbGVzdG9uZS1jbzItbGV2ZWxzLXNldC1yZWNvcmQtMTkzMDEyODMzLmh0bWw-/RS=%5eADA1.c8TnLRHpuwvUnAhCSNGONoMVg-" TargetMode="External"/><Relationship Id="rId9" Type="http://schemas.openxmlformats.org/officeDocument/2006/relationships/image" Target="../media/image16.jpeg"/></Relationships>
</file>

<file path=ppt/slides/_rels/slide4.xml.rels><?xml version="1.0" encoding="UTF-8" standalone="yes"?>
<Relationships xmlns="http://schemas.openxmlformats.org/package/2006/relationships"><Relationship Id="rId3" Type="http://schemas.openxmlformats.org/officeDocument/2006/relationships/image" Target="../media/image17.jpeg"/><Relationship Id="rId7" Type="http://schemas.openxmlformats.org/officeDocument/2006/relationships/image" Target="../media/image19.jpeg"/><Relationship Id="rId2" Type="http://schemas.openxmlformats.org/officeDocument/2006/relationships/hyperlink" Target="http://hsrd.yahoo.com/_ylt=AncuUEo1GsJyJyJRzmLoo02bvZx4;_ylc=X3oDMTcycGgxbWY2BF9TAzIwMjM1MzgwNzUEYQMxMzA1MTIgdHJhdmVsIHNwbHVyZ2UgaG90ZWxzIHQEY2NvZGUDc3NnYQRjcG9zAzE4BGQDc3QEZWQDMQRnA2lkLTMyNTQ1NjgEaW50bAN1cwRpdGMDMARsdHh0A0x1eHVyeWhvdGVsc3RoYXRhcmV3b3J0aHRoZXNwbHVyZ2UEcGtndAMxBHBrZ3YDOQRwb3MDMQRzZWMDdGQtZmVhBHNsawNpbWFnZQR0YXIDdHJhdmVsLnlhaG9vLmNvbQR0ZXN0AzkwMAR3b2UDMTI3NzIxMDE-/RV=1/RE=1369675204/RH=aHNyZC55YWhvby5jb20-/RO=2/RU=aHR0cDovL3RyYXZlbC55YWhvby5jb20vcGhvdG9zL2x1eHVyeS1ob3RlbHMtd29ydGgtc3BsdXJnaW5nLW9uLXNsaWRlc2hvdy8-/RS=%5eADAd4D9CVtKOcNPx8u89B2La9FzoEk-" TargetMode="External"/><Relationship Id="rId1" Type="http://schemas.openxmlformats.org/officeDocument/2006/relationships/slideLayout" Target="../slideLayouts/slideLayout6.xml"/><Relationship Id="rId6" Type="http://schemas.openxmlformats.org/officeDocument/2006/relationships/hyperlink" Target="http://images.search.yahoo.com/images/view;_ylt=A0PDoVxqZL1PO3EAvL6JzbkF;_ylu=X3oDMTBlMTQ4cGxyBHNlYwNzcgRzbGsDaW1n?back=http://images.search.yahoo.com/search/images?p=palm+trees&amp;sado=1&amp;n=30&amp;ei=utf-8&amp;fr=ush-mailn&amp;fr2=sg-gac&amp;tab=organic&amp;ri=20&amp;w=1920&amp;h=1280&amp;imgurl=www.wallpapertime.com/walls/palm_trees_in_oahu-other.jpg&amp;rurl=http://www.wallpapertime.com/view/palm_trees_in_oahu-other.html&amp;size=874.7+KB&amp;name=:+Free+Download+Palm+Trees+in+Oahu+Top+Wallpaper+|+Palm+Trees+...&amp;p=palm+trees&amp;oid=a382209853b347066742944b578c0e36&amp;fr2=sg-gac&amp;fr=ush-mailn&amp;tt=:+Free+Download+Palm+Trees+in+Oahu+Top+Wallpaper+|+Palm+Trees+...&amp;b=0&amp;ni=80&amp;no=20&amp;ts=&amp;tab=organic&amp;sigr=11v3fegbp&amp;sigb=13onl3gek&amp;sigi=11o202bjb&amp;.crumb=52NpgPiuA3g" TargetMode="External"/><Relationship Id="rId5" Type="http://schemas.openxmlformats.org/officeDocument/2006/relationships/image" Target="../media/image18.jpeg"/><Relationship Id="rId4" Type="http://schemas.openxmlformats.org/officeDocument/2006/relationships/hyperlink" Target="http://news.yahoo.com/eww-early-earth-smelled-rotten-eggs-191348722.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5000" y="381003"/>
            <a:ext cx="7010400" cy="380999"/>
          </a:xfrm>
        </p:spPr>
        <p:txBody>
          <a:bodyPr>
            <a:normAutofit fontScale="90000"/>
          </a:bodyPr>
          <a:lstStyle/>
          <a:p>
            <a:r>
              <a:rPr lang="en-US" b="1" dirty="0" smtClean="0">
                <a:ln w="18000">
                  <a:solidFill>
                    <a:schemeClr val="accent2">
                      <a:satMod val="140000"/>
                    </a:schemeClr>
                  </a:solidFill>
                  <a:prstDash val="solid"/>
                  <a:miter lim="800000"/>
                </a:ln>
                <a:solidFill>
                  <a:srgbClr val="FFFF00"/>
                </a:solidFill>
                <a:effectLst>
                  <a:glow rad="139700">
                    <a:schemeClr val="accent4">
                      <a:satMod val="175000"/>
                      <a:alpha val="40000"/>
                    </a:schemeClr>
                  </a:glow>
                  <a:outerShdw blurRad="25500" dist="23000" dir="7020000" algn="tl">
                    <a:srgbClr val="000000">
                      <a:alpha val="50000"/>
                    </a:srgbClr>
                  </a:outerShdw>
                  <a:reflection blurRad="6350" stA="55000" endA="50" endPos="85000" dist="60007" dir="5400000" sy="-100000" algn="bl" rotWithShape="0"/>
                </a:effectLst>
              </a:rPr>
              <a:t>The Zion movement</a:t>
            </a:r>
            <a:r>
              <a:rPr lang="en-US" dirty="0" smtClean="0">
                <a:ln>
                  <a:solidFill>
                    <a:schemeClr val="tx1"/>
                  </a:solidFill>
                </a:ln>
                <a:solidFill>
                  <a:srgbClr val="92D050"/>
                </a:solidFill>
              </a:rPr>
              <a:t>: </a:t>
            </a:r>
            <a:r>
              <a:rPr lang="en-US" dirty="0" smtClean="0">
                <a:ln>
                  <a:solidFill>
                    <a:schemeClr val="tx1"/>
                  </a:solidFill>
                </a:ln>
                <a:solidFill>
                  <a:srgbClr val="92D050"/>
                </a:solidFill>
                <a:effectLst>
                  <a:glow rad="139700">
                    <a:schemeClr val="accent5">
                      <a:satMod val="175000"/>
                      <a:alpha val="40000"/>
                    </a:schemeClr>
                  </a:glow>
                  <a:outerShdw blurRad="60007" dist="310007" dir="7680000" sy="30000" kx="1300200" algn="ctr" rotWithShape="0">
                    <a:prstClr val="black">
                      <a:alpha val="32000"/>
                    </a:prstClr>
                  </a:outerShdw>
                </a:effectLst>
              </a:rPr>
              <a:t>project x</a:t>
            </a:r>
            <a:endParaRPr lang="en-US" dirty="0">
              <a:ln>
                <a:solidFill>
                  <a:schemeClr val="tx1"/>
                </a:solidFill>
              </a:ln>
              <a:solidFill>
                <a:srgbClr val="92D050"/>
              </a:solidFill>
              <a:effectLst>
                <a:glow rad="139700">
                  <a:schemeClr val="accent5">
                    <a:satMod val="175000"/>
                    <a:alpha val="40000"/>
                  </a:schemeClr>
                </a:glow>
                <a:outerShdw blurRad="60007" dist="310007" dir="7680000" sy="30000" kx="1300200" algn="ctr" rotWithShape="0">
                  <a:prstClr val="black">
                    <a:alpha val="32000"/>
                  </a:prstClr>
                </a:outerShdw>
              </a:effectLst>
            </a:endParaRPr>
          </a:p>
        </p:txBody>
      </p:sp>
      <p:sp>
        <p:nvSpPr>
          <p:cNvPr id="3" name="Subtitle 2"/>
          <p:cNvSpPr>
            <a:spLocks noGrp="1"/>
          </p:cNvSpPr>
          <p:nvPr>
            <p:ph type="subTitle" idx="1"/>
          </p:nvPr>
        </p:nvSpPr>
        <p:spPr>
          <a:xfrm>
            <a:off x="1752600" y="5410200"/>
            <a:ext cx="5715000" cy="381000"/>
          </a:xfrm>
        </p:spPr>
        <p:txBody>
          <a:bodyPr>
            <a:normAutofit fontScale="70000" lnSpcReduction="20000"/>
          </a:bodyPr>
          <a:lstStyle/>
          <a:p>
            <a:r>
              <a:rPr lang="en-US" dirty="0" smtClean="0">
                <a:solidFill>
                  <a:schemeClr val="accent2"/>
                </a:solidFill>
              </a:rPr>
              <a:t>The opec  tradition</a:t>
            </a:r>
            <a:endParaRPr lang="en-US" dirty="0">
              <a:solidFill>
                <a:schemeClr val="accent2"/>
              </a:solidFill>
            </a:endParaRPr>
          </a:p>
        </p:txBody>
      </p:sp>
      <p:pic>
        <p:nvPicPr>
          <p:cNvPr id="4" name="Picture 3" descr="http://msnbcmedia.msn.com/i/CNBC/Sections/News_And_Analysis/_Blogs/By_The_Numbers/_SLIDESHOWS/Cash_Rich_Companies/FEB_2012/10-cash-rich-co-diamond-offshore-drilling-DO.jpg"/>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pic="http://schemas.openxmlformats.org/drawingml/2006/picture" xmlns:lc="http://schemas.openxmlformats.org/drawingml/2006/lockedCanvas" val="0"/>
              </a:ext>
            </a:extLst>
          </a:blip>
          <a:srcRect/>
          <a:stretch>
            <a:fillRect/>
          </a:stretch>
        </p:blipFill>
        <p:spPr bwMode="auto">
          <a:xfrm>
            <a:off x="1371603" y="1752600"/>
            <a:ext cx="6248399" cy="3429000"/>
          </a:xfrm>
          <a:prstGeom prst="rect">
            <a:avLst/>
          </a:prstGeom>
          <a:ln>
            <a:noFill/>
          </a:ln>
          <a:effectLst>
            <a:glow rad="139700">
              <a:schemeClr val="accent6">
                <a:satMod val="175000"/>
                <a:alpha val="40000"/>
              </a:schemeClr>
            </a:glow>
            <a:outerShdw blurRad="76200" dir="13500000" sy="23000" kx="1200000" algn="br" rotWithShape="0">
              <a:prstClr val="black">
                <a:alpha val="20000"/>
              </a:prstClr>
            </a:outerShdw>
            <a:reflection blurRad="6350" stA="50000" endA="295" endPos="92000" dist="101600" dir="5400000" sy="-100000" algn="bl" rotWithShape="0"/>
            <a:softEdge rad="112500"/>
          </a:effectLst>
          <a:scene3d>
            <a:camera prst="isometricRightUp"/>
            <a:lightRig rig="threePt" dir="t"/>
          </a:scene3d>
        </p:spPr>
      </p:pic>
      <p:sp>
        <p:nvSpPr>
          <p:cNvPr id="7" name="Vertical Scroll 6"/>
          <p:cNvSpPr/>
          <p:nvPr/>
        </p:nvSpPr>
        <p:spPr>
          <a:xfrm rot="16200000">
            <a:off x="4111820" y="1825821"/>
            <a:ext cx="1033272" cy="9031089"/>
          </a:xfrm>
          <a:prstGeom prst="verticalScroll">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lowchart: Terminator 5"/>
          <p:cNvSpPr/>
          <p:nvPr/>
        </p:nvSpPr>
        <p:spPr>
          <a:xfrm>
            <a:off x="0" y="6019800"/>
            <a:ext cx="3581400" cy="457200"/>
          </a:xfrm>
          <a:prstGeom prst="flowChartTerminator">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isometricOffAxis1Right"/>
              <a:lightRig rig="threePt" dir="t"/>
            </a:scene3d>
          </a:bodyPr>
          <a:lstStyle/>
          <a:p>
            <a:pPr algn="ctr"/>
            <a:r>
              <a:rPr lang="en-US" dirty="0" smtClean="0">
                <a:ln>
                  <a:solidFill>
                    <a:schemeClr val="bg2">
                      <a:lumMod val="25000"/>
                    </a:schemeClr>
                  </a:solidFill>
                </a:ln>
                <a:solidFill>
                  <a:srgbClr val="FF0000"/>
                </a:solidFill>
                <a:effectLst>
                  <a:glow rad="101600">
                    <a:srgbClr val="FFC000">
                      <a:alpha val="60000"/>
                    </a:srgbClr>
                  </a:glow>
                  <a:outerShdw blurRad="60007" dist="200025" dir="15000000" sy="30000" kx="-1800000" algn="bl" rotWithShape="0">
                    <a:prstClr val="black">
                      <a:alpha val="32000"/>
                    </a:prstClr>
                  </a:outerShdw>
                  <a:reflection blurRad="6350" stA="55000" endA="50" endPos="85000" dist="60007" dir="5400000" sy="-100000" algn="bl" rotWithShape="0"/>
                </a:effectLst>
              </a:rPr>
              <a:t>Oil refinery and the environment</a:t>
            </a:r>
            <a:endParaRPr lang="en-US" dirty="0">
              <a:ln>
                <a:solidFill>
                  <a:schemeClr val="bg2">
                    <a:lumMod val="25000"/>
                  </a:schemeClr>
                </a:solidFill>
              </a:ln>
              <a:solidFill>
                <a:srgbClr val="FF0000"/>
              </a:solidFill>
              <a:effectLst>
                <a:glow rad="101600">
                  <a:srgbClr val="FFC000">
                    <a:alpha val="60000"/>
                  </a:srgbClr>
                </a:glow>
                <a:outerShdw blurRad="60007" dist="200025" dir="15000000" sy="30000" kx="-1800000" algn="bl" rotWithShape="0">
                  <a:prstClr val="black">
                    <a:alpha val="32000"/>
                  </a:prstClr>
                </a:outerShdw>
                <a:reflection blurRad="6350" stA="55000" endA="50" endPos="85000" dist="60007" dir="5400000" sy="-100000" algn="bl" rotWithShape="0"/>
              </a:effectLst>
            </a:endParaRPr>
          </a:p>
        </p:txBody>
      </p:sp>
      <p:pic>
        <p:nvPicPr>
          <p:cNvPr id="8" name="Picture 7" descr="http://t1.gstatic.com/images?q=tbn:ANd9GcQstXqvUCyJ3Z7i_k2m17q7ENZMml0Xdrw-nZQsvvmUHzOua05hVQ">
            <a:hlinkClick r:id="rId3"/>
          </p:cNvPr>
          <p:cNvPicPr/>
          <p:nvPr/>
        </p:nvPicPr>
        <p:blipFill>
          <a:blip r:embed="rId4">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0" y="0"/>
            <a:ext cx="2286000" cy="5715000"/>
          </a:xfrm>
          <a:prstGeom prst="rect">
            <a:avLst/>
          </a:prstGeom>
          <a:ln>
            <a:noFill/>
          </a:ln>
          <a:effectLst>
            <a:softEdge rad="112500"/>
          </a:effectLst>
        </p:spPr>
      </p:pic>
      <p:pic>
        <p:nvPicPr>
          <p:cNvPr id="9" name="Picture 8" descr="http://t2.gstatic.com/images?q=tbn:ANd9GcQSg-QNsRClOFSRFD_FmGm4kSIhGQUyv5NZlIIx4_N7q_vu5vf9Tw">
            <a:hlinkClick r:id="rId5"/>
          </p:cNvPr>
          <p:cNvPicPr/>
          <p:nvPr/>
        </p:nvPicPr>
        <p:blipFill>
          <a:blip r:embed="rId6">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6705600" y="762000"/>
            <a:ext cx="2438400" cy="4953000"/>
          </a:xfrm>
          <a:prstGeom prst="rect">
            <a:avLst/>
          </a:prstGeom>
          <a:ln>
            <a:noFill/>
          </a:ln>
          <a:effectLst>
            <a:softEdge rad="112500"/>
          </a:effectLst>
        </p:spPr>
      </p:pic>
      <p:pic>
        <p:nvPicPr>
          <p:cNvPr id="10" name="Picture 9" descr="http://t2.gstatic.com/images?q=tbn:ANd9GcTmMRyRm1HnMGQtLN5hiQL3oV2qVyFykjunh-BFY9Q2o1WT-8kI">
            <a:hlinkClick r:id="rId7"/>
          </p:cNvPr>
          <p:cNvPicPr/>
          <p:nvPr/>
        </p:nvPicPr>
        <p:blipFill>
          <a:blip r:embed="rId8">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2209800" y="0"/>
            <a:ext cx="6934200" cy="457200"/>
          </a:xfrm>
          <a:prstGeom prst="rect">
            <a:avLst/>
          </a:prstGeom>
          <a:ln>
            <a:noFill/>
          </a:ln>
          <a:effectLst>
            <a:softEdge rad="112500"/>
          </a:effectLst>
        </p:spPr>
      </p:pic>
      <p:pic>
        <p:nvPicPr>
          <p:cNvPr id="11" name="ICE-img-33" descr="http://ts1.mm.bing.net/images/thumbnail.aspx?q=4519487310333552&amp;id=58dcaa6bf46d6d030f325d41110458cd">
            <a:hlinkClick r:id="rId9" tooltip="&quot;of the images and the slide show transitions this screensaver is 100 % ...&quot;"/>
          </p:cNvPr>
          <p:cNvPicPr/>
          <p:nvPr/>
        </p:nvPicPr>
        <p:blipFill>
          <a:blip r:embed="rId10">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pic="http://schemas.openxmlformats.org/drawingml/2006/picture" xmlns:lc="http://schemas.openxmlformats.org/drawingml/2006/lockedCanvas" val="0"/>
              </a:ext>
            </a:extLst>
          </a:blip>
          <a:srcRect/>
          <a:stretch>
            <a:fillRect/>
          </a:stretch>
        </p:blipFill>
        <p:spPr bwMode="auto">
          <a:xfrm>
            <a:off x="2278467" y="762001"/>
            <a:ext cx="2522135" cy="1371600"/>
          </a:xfrm>
          <a:prstGeom prst="rect">
            <a:avLst/>
          </a:prstGeom>
          <a:ln>
            <a:noFill/>
          </a:ln>
          <a:effectLst>
            <a:softEdge rad="112500"/>
          </a:effectLst>
        </p:spPr>
      </p:pic>
      <p:sp>
        <p:nvSpPr>
          <p:cNvPr id="12" name="Flowchart: Terminator 11"/>
          <p:cNvSpPr/>
          <p:nvPr/>
        </p:nvSpPr>
        <p:spPr>
          <a:xfrm>
            <a:off x="3200400" y="5943600"/>
            <a:ext cx="3124200" cy="530352"/>
          </a:xfrm>
          <a:prstGeom prst="flowChartTerminator">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Stop">
              <a:avLst/>
            </a:prstTxWarp>
          </a:bodyPr>
          <a:lstStyle/>
          <a:p>
            <a:pPr algn="ctr"/>
            <a:r>
              <a:rPr lang="en-US" dirty="0" smtClean="0">
                <a:ln>
                  <a:solidFill>
                    <a:schemeClr val="accent5"/>
                  </a:solidFill>
                </a:ln>
                <a:solidFill>
                  <a:schemeClr val="tx2">
                    <a:lumMod val="75000"/>
                  </a:schemeClr>
                </a:solidFill>
                <a:effectLst>
                  <a:glow rad="228600">
                    <a:schemeClr val="accent6">
                      <a:satMod val="175000"/>
                      <a:alpha val="40000"/>
                    </a:schemeClr>
                  </a:glow>
                  <a:outerShdw blurRad="60007" dist="310007" dir="7680000" sy="30000" kx="1300200" algn="ctr" rotWithShape="0">
                    <a:prstClr val="black">
                      <a:alpha val="32000"/>
                    </a:prstClr>
                  </a:outerShdw>
                  <a:reflection blurRad="6350" stA="60000" endA="900" endPos="60000" dist="60007" dir="5400000" sy="-100000" algn="bl" rotWithShape="0"/>
                </a:effectLst>
              </a:rPr>
              <a:t>Ordinary hero's</a:t>
            </a:r>
            <a:endParaRPr lang="en-US" dirty="0">
              <a:ln>
                <a:solidFill>
                  <a:schemeClr val="accent5"/>
                </a:solidFill>
              </a:ln>
              <a:solidFill>
                <a:schemeClr val="tx2">
                  <a:lumMod val="75000"/>
                </a:schemeClr>
              </a:solidFill>
              <a:effectLst>
                <a:glow rad="228600">
                  <a:schemeClr val="accent6">
                    <a:satMod val="175000"/>
                    <a:alpha val="40000"/>
                  </a:schemeClr>
                </a:glow>
                <a:outerShdw blurRad="60007" dist="310007" dir="7680000" sy="30000" kx="1300200" algn="ctr" rotWithShape="0">
                  <a:prstClr val="black">
                    <a:alpha val="32000"/>
                  </a:prstClr>
                </a:outerShdw>
                <a:reflection blurRad="6350" stA="60000" endA="900" endPos="60000" dist="60007" dir="5400000" sy="-100000" algn="bl" rotWithShape="0"/>
              </a:effectLst>
            </a:endParaRPr>
          </a:p>
        </p:txBody>
      </p:sp>
      <p:sp>
        <p:nvSpPr>
          <p:cNvPr id="13" name="Flowchart: Terminator 12"/>
          <p:cNvSpPr/>
          <p:nvPr/>
        </p:nvSpPr>
        <p:spPr>
          <a:xfrm rot="184283">
            <a:off x="5562600" y="6096000"/>
            <a:ext cx="3581400" cy="457200"/>
          </a:xfrm>
          <a:prstGeom prst="flowChartTerminator">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perspectiveHeroicExtremeLeftFacing"/>
              <a:lightRig rig="threePt" dir="t"/>
            </a:scene3d>
          </a:bodyPr>
          <a:lstStyle/>
          <a:p>
            <a:pPr algn="ctr"/>
            <a:r>
              <a:rPr lang="en-US" dirty="0" smtClean="0">
                <a:solidFill>
                  <a:schemeClr val="tx1"/>
                </a:solidFill>
                <a:effectLst>
                  <a:glow rad="139700">
                    <a:schemeClr val="accent5">
                      <a:satMod val="175000"/>
                      <a:alpha val="40000"/>
                    </a:schemeClr>
                  </a:glow>
                  <a:outerShdw blurRad="75057" dist="38100" dir="5400000" sy="-20000" rotWithShape="0">
                    <a:prstClr val="black">
                      <a:alpha val="25000"/>
                    </a:prstClr>
                  </a:outerShdw>
                  <a:reflection blurRad="6350" stA="55000" endA="50" endPos="85000" dist="29997" dir="5400000" sy="-100000" algn="bl" rotWithShape="0"/>
                </a:effectLst>
              </a:rPr>
              <a:t>The world crisis are we to  help</a:t>
            </a:r>
            <a:endParaRPr lang="en-US" dirty="0">
              <a:solidFill>
                <a:schemeClr val="tx1"/>
              </a:solidFill>
              <a:effectLst>
                <a:glow rad="139700">
                  <a:schemeClr val="accent5">
                    <a:satMod val="175000"/>
                    <a:alpha val="40000"/>
                  </a:schemeClr>
                </a:glow>
                <a:outerShdw blurRad="75057" dist="38100" dir="5400000" sy="-20000" rotWithShape="0">
                  <a:prstClr val="black">
                    <a:alpha val="25000"/>
                  </a:prstClr>
                </a:outerShdw>
                <a:reflection blurRad="6350" stA="55000" endA="50" endPos="85000" dist="29997" dir="5400000" sy="-100000" algn="bl" rotWithShape="0"/>
              </a:effectLst>
            </a:endParaRPr>
          </a:p>
        </p:txBody>
      </p:sp>
      <p:sp>
        <p:nvSpPr>
          <p:cNvPr id="14" name="Rounded Rectangle 13"/>
          <p:cNvSpPr/>
          <p:nvPr/>
        </p:nvSpPr>
        <p:spPr>
          <a:xfrm>
            <a:off x="2438400" y="1981200"/>
            <a:ext cx="1828800" cy="381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isometricOffAxis1Right"/>
              <a:lightRig rig="threePt" dir="t"/>
            </a:scene3d>
          </a:bodyPr>
          <a:lstStyle/>
          <a:p>
            <a:pPr algn="ctr"/>
            <a:r>
              <a:rPr lang="en-US" dirty="0" smtClean="0">
                <a:solidFill>
                  <a:schemeClr val="accent6"/>
                </a:solidFill>
                <a:effectLst>
                  <a:glow rad="101600">
                    <a:schemeClr val="accent6">
                      <a:satMod val="175000"/>
                      <a:alpha val="40000"/>
                    </a:schemeClr>
                  </a:glow>
                  <a:outerShdw blurRad="60007" dist="310007" dir="7680000" sy="30000" kx="1300200" algn="ctr" rotWithShape="0">
                    <a:prstClr val="black">
                      <a:alpha val="32000"/>
                    </a:prstClr>
                  </a:outerShdw>
                  <a:reflection blurRad="6350" stA="60000" endA="900" endPos="60000" dist="60007" dir="5400000" sy="-100000" algn="bl" rotWithShape="0"/>
                </a:effectLst>
              </a:rPr>
              <a:t>What was!</a:t>
            </a:r>
            <a:endParaRPr lang="en-US" dirty="0">
              <a:solidFill>
                <a:schemeClr val="accent6"/>
              </a:solidFill>
              <a:effectLst>
                <a:glow rad="101600">
                  <a:schemeClr val="accent6">
                    <a:satMod val="175000"/>
                    <a:alpha val="40000"/>
                  </a:schemeClr>
                </a:glow>
                <a:outerShdw blurRad="60007" dist="310007" dir="7680000" sy="30000" kx="1300200" algn="ctr" rotWithShape="0">
                  <a:prstClr val="black">
                    <a:alpha val="32000"/>
                  </a:prstClr>
                </a:outerShdw>
                <a:reflection blurRad="6350" stA="60000" endA="900" endPos="60000" dist="60007" dir="5400000" sy="-100000" algn="bl" rotWithShape="0"/>
              </a:effectLst>
            </a:endParaRPr>
          </a:p>
        </p:txBody>
      </p:sp>
      <p:sp>
        <p:nvSpPr>
          <p:cNvPr id="15" name="Flowchart: Terminator 14"/>
          <p:cNvSpPr/>
          <p:nvPr/>
        </p:nvSpPr>
        <p:spPr>
          <a:xfrm>
            <a:off x="6781800" y="5715000"/>
            <a:ext cx="1981200" cy="152400"/>
          </a:xfrm>
          <a:prstGeom prst="flowChartTerminator">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perspectiveHeroicExtremeLeftFacing"/>
              <a:lightRig rig="threePt" dir="t"/>
            </a:scene3d>
          </a:bodyPr>
          <a:lstStyle/>
          <a:p>
            <a:pPr algn="ctr"/>
            <a:r>
              <a:rPr lang="en-US" dirty="0" smtClean="0">
                <a:solidFill>
                  <a:schemeClr val="tx1"/>
                </a:solidFill>
                <a:effectLst>
                  <a:glow rad="228600">
                    <a:schemeClr val="accent2">
                      <a:satMod val="175000"/>
                      <a:alpha val="40000"/>
                    </a:schemeClr>
                  </a:glow>
                  <a:outerShdw blurRad="60007" dist="200025" dir="15000000" sy="30000" kx="-1800000" algn="bl" rotWithShape="0">
                    <a:prstClr val="black">
                      <a:alpha val="32000"/>
                    </a:prstClr>
                  </a:outerShdw>
                  <a:reflection blurRad="6350" stA="55000" endA="50" endPos="85000" dist="60007" dir="5400000" sy="-100000" algn="bl" rotWithShape="0"/>
                </a:effectLst>
              </a:rPr>
              <a:t>What  will</a:t>
            </a:r>
            <a:r>
              <a:rPr lang="en-US" dirty="0" smtClean="0">
                <a:solidFill>
                  <a:schemeClr val="tx1"/>
                </a:solidFill>
                <a:effectLst>
                  <a:glow rad="228600">
                    <a:schemeClr val="accent2">
                      <a:satMod val="175000"/>
                      <a:alpha val="40000"/>
                    </a:schemeClr>
                  </a:glow>
                  <a:outerShdw blurRad="60007" dist="200025" dir="15000000" sy="30000" kx="-1800000" algn="bl" rotWithShape="0">
                    <a:prstClr val="black">
                      <a:alpha val="32000"/>
                    </a:prstClr>
                  </a:outerShdw>
                  <a:reflection blurRad="6350" stA="55000" endA="50" endPos="85000" dist="60007" dir="5400000" sy="-100000" algn="bl" rotWithShape="0"/>
                </a:effectLst>
              </a:rPr>
              <a:t>!</a:t>
            </a:r>
            <a:endParaRPr lang="en-US" dirty="0">
              <a:solidFill>
                <a:schemeClr val="tx1"/>
              </a:solidFill>
              <a:effectLst>
                <a:glow rad="228600">
                  <a:schemeClr val="accent2">
                    <a:satMod val="175000"/>
                    <a:alpha val="40000"/>
                  </a:schemeClr>
                </a:glow>
                <a:outerShdw blurRad="60007" dist="200025" dir="15000000" sy="30000" kx="-1800000" algn="bl" rotWithShape="0">
                  <a:prstClr val="black">
                    <a:alpha val="32000"/>
                  </a:prstClr>
                </a:outerShdw>
                <a:reflection blurRad="6350" stA="55000" endA="50" endPos="85000" dist="60007" dir="5400000" sy="-100000" algn="bl" rotWithShape="0"/>
              </a:effectLst>
            </a:endParaRPr>
          </a:p>
        </p:txBody>
      </p:sp>
      <p:sp>
        <p:nvSpPr>
          <p:cNvPr id="16" name="Flowchart: Terminator 15"/>
          <p:cNvSpPr/>
          <p:nvPr/>
        </p:nvSpPr>
        <p:spPr>
          <a:xfrm>
            <a:off x="228600" y="5638800"/>
            <a:ext cx="1600200" cy="304800"/>
          </a:xfrm>
          <a:prstGeom prst="flowChartTerminator">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isometricOffAxis2Left"/>
              <a:lightRig rig="threePt" dir="t"/>
            </a:scene3d>
          </a:bodyPr>
          <a:lstStyle/>
          <a:p>
            <a:pPr algn="ctr"/>
            <a:r>
              <a:rPr lang="en-US" dirty="0" smtClean="0">
                <a:solidFill>
                  <a:schemeClr val="tx2">
                    <a:lumMod val="60000"/>
                    <a:lumOff val="40000"/>
                  </a:schemeClr>
                </a:solidFill>
                <a:effectLst>
                  <a:glow rad="228600">
                    <a:schemeClr val="accent6">
                      <a:satMod val="175000"/>
                      <a:alpha val="40000"/>
                    </a:schemeClr>
                  </a:glow>
                  <a:outerShdw blurRad="60007" dist="310007" dir="7680000" sy="30000" kx="1300200" algn="ctr" rotWithShape="0">
                    <a:prstClr val="black">
                      <a:alpha val="32000"/>
                    </a:prstClr>
                  </a:outerShdw>
                </a:effectLst>
              </a:rPr>
              <a:t>What is!</a:t>
            </a:r>
            <a:endParaRPr lang="en-US" dirty="0">
              <a:solidFill>
                <a:schemeClr val="tx2">
                  <a:lumMod val="60000"/>
                  <a:lumOff val="40000"/>
                </a:schemeClr>
              </a:solidFill>
              <a:effectLst>
                <a:glow rad="228600">
                  <a:schemeClr val="accent6">
                    <a:satMod val="175000"/>
                    <a:alpha val="40000"/>
                  </a:schemeClr>
                </a:glow>
                <a:outerShdw blurRad="60007" dist="310007" dir="7680000" sy="30000" kx="1300200" algn="ctr" rotWithShape="0">
                  <a:prstClr val="black">
                    <a:alpha val="32000"/>
                  </a:prst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r>
              <a:rPr lang="en-US" sz="1800" dirty="0" smtClean="0">
                <a:effectLst>
                  <a:glow rad="101600">
                    <a:schemeClr val="accent5">
                      <a:satMod val="175000"/>
                      <a:alpha val="40000"/>
                    </a:schemeClr>
                  </a:glow>
                  <a:outerShdw blurRad="60007" dist="310007" dir="7680000" sy="30000" kx="1300200" algn="ctr" rotWithShape="0">
                    <a:prstClr val="black">
                      <a:alpha val="32000"/>
                    </a:prstClr>
                  </a:outerShdw>
                  <a:reflection blurRad="6350" stA="55000" endA="50" endPos="85000" dist="29997" dir="5400000" sy="-100000" algn="bl" rotWithShape="0"/>
                </a:effectLst>
                <a:latin typeface="Arial Black" pitchFamily="34" charset="0"/>
              </a:rPr>
              <a:t>The Zion movement is to teach protect and inform our community</a:t>
            </a:r>
            <a:endParaRPr lang="en-US" sz="1800" dirty="0">
              <a:effectLst>
                <a:glow rad="101600">
                  <a:schemeClr val="accent5">
                    <a:satMod val="175000"/>
                    <a:alpha val="40000"/>
                  </a:schemeClr>
                </a:glow>
                <a:outerShdw blurRad="60007" dist="310007" dir="7680000" sy="30000" kx="1300200" algn="ctr" rotWithShape="0">
                  <a:prstClr val="black">
                    <a:alpha val="32000"/>
                  </a:prstClr>
                </a:outerShdw>
                <a:reflection blurRad="6350" stA="55000" endA="50" endPos="85000" dist="29997" dir="5400000" sy="-100000" algn="bl" rotWithShape="0"/>
              </a:effectLst>
              <a:latin typeface="Arial Black" pitchFamily="34" charset="0"/>
            </a:endParaRPr>
          </a:p>
        </p:txBody>
      </p:sp>
      <p:pic>
        <p:nvPicPr>
          <p:cNvPr id="3" name="yui_3_8_1_1_1369096671421_445" descr="Why big cities really are best for college grads (Corbis)">
            <a:hlinkClick r:id="rId2"/>
          </p:cNvPr>
          <p:cNvPicPr/>
          <p:nvPr/>
        </p:nvPicPr>
        <p:blipFill>
          <a:blip r:embed="rId3"/>
          <a:srcRect/>
          <a:stretch>
            <a:fillRect/>
          </a:stretch>
        </p:blipFill>
        <p:spPr bwMode="auto">
          <a:xfrm>
            <a:off x="2971800" y="838202"/>
            <a:ext cx="5943600" cy="2339867"/>
          </a:xfrm>
          <a:prstGeom prst="rect">
            <a:avLst/>
          </a:prstGeom>
          <a:noFill/>
          <a:ln w="9525">
            <a:noFill/>
            <a:miter lim="800000"/>
            <a:headEnd/>
            <a:tailEnd/>
          </a:ln>
        </p:spPr>
      </p:pic>
      <p:pic>
        <p:nvPicPr>
          <p:cNvPr id="4" name="yui_3_8_1_1_1368293406531_569" descr="CO2 levels hit 3 million-year high (Thinkstock)">
            <a:hlinkClick r:id="rId4"/>
          </p:cNvPr>
          <p:cNvPicPr/>
          <p:nvPr/>
        </p:nvPicPr>
        <p:blipFill>
          <a:blip r:embed="rId5"/>
          <a:srcRect/>
          <a:stretch>
            <a:fillRect/>
          </a:stretch>
        </p:blipFill>
        <p:spPr bwMode="auto">
          <a:xfrm>
            <a:off x="3048000" y="4849869"/>
            <a:ext cx="5715000" cy="2008133"/>
          </a:xfrm>
          <a:prstGeom prst="rect">
            <a:avLst/>
          </a:prstGeom>
          <a:noFill/>
          <a:ln w="9525">
            <a:noFill/>
            <a:miter lim="800000"/>
            <a:headEnd/>
            <a:tailEnd/>
          </a:ln>
        </p:spPr>
      </p:pic>
      <p:pic>
        <p:nvPicPr>
          <p:cNvPr id="5" name="Picture 4" descr="http://l.yimg.com/bt/api/res/1.2/5J6eEdSjs6WkQw1XNWNT6w--/YXBwaWQ9eW5ld3M7Zmk9aW5zZXQ7aD0zOTg7cT03OTt3PTY2MA--/http:/media.zenfs.com/en_us/News/theweek/a-b-52-releases-a-test-version-of-the-massive-ordinance-penetrator-over-white-sands-missile-range.jpg"/>
          <p:cNvPicPr/>
          <p:nvPr/>
        </p:nvPicPr>
        <p:blipFill>
          <a:blip r:embed="rId6"/>
          <a:srcRect/>
          <a:stretch>
            <a:fillRect/>
          </a:stretch>
        </p:blipFill>
        <p:spPr bwMode="auto">
          <a:xfrm>
            <a:off x="2971800" y="3581400"/>
            <a:ext cx="5791200" cy="1066800"/>
          </a:xfrm>
          <a:prstGeom prst="rect">
            <a:avLst/>
          </a:prstGeom>
          <a:noFill/>
          <a:ln w="9525">
            <a:noFill/>
            <a:miter lim="800000"/>
            <a:headEnd/>
            <a:tailEnd/>
          </a:ln>
        </p:spPr>
      </p:pic>
      <p:pic>
        <p:nvPicPr>
          <p:cNvPr id="6" name="Picture 5" descr="http://cdn6.fotosearch.com/bthumb/CSP/CSP221/k2219384.jpg"/>
          <p:cNvPicPr/>
          <p:nvPr/>
        </p:nvPicPr>
        <p:blipFill>
          <a:blip r:embed="rId7">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0" y="762000"/>
            <a:ext cx="2971800" cy="2057400"/>
          </a:xfrm>
          <a:prstGeom prst="rect">
            <a:avLst/>
          </a:prstGeom>
          <a:ln>
            <a:noFill/>
          </a:ln>
          <a:effectLst>
            <a:softEdge rad="112500"/>
          </a:effectLst>
        </p:spPr>
      </p:pic>
      <p:sp>
        <p:nvSpPr>
          <p:cNvPr id="7" name="Flowchart: Terminator 6"/>
          <p:cNvSpPr/>
          <p:nvPr/>
        </p:nvSpPr>
        <p:spPr>
          <a:xfrm>
            <a:off x="0" y="2819400"/>
            <a:ext cx="2819400" cy="533400"/>
          </a:xfrm>
          <a:prstGeom prst="flowChartTerminator">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isometricOffAxis2Left"/>
              <a:lightRig rig="threePt" dir="t"/>
            </a:scene3d>
          </a:bodyPr>
          <a:lstStyle/>
          <a:p>
            <a:pPr algn="ctr"/>
            <a:r>
              <a:rPr lang="en-US" b="1" dirty="0" smtClean="0">
                <a:ln w="18000">
                  <a:solidFill>
                    <a:schemeClr val="accent2">
                      <a:satMod val="140000"/>
                    </a:schemeClr>
                  </a:solidFill>
                  <a:prstDash val="solid"/>
                  <a:miter lim="800000"/>
                </a:ln>
                <a:solidFill>
                  <a:srgbClr val="00B050"/>
                </a:solidFill>
                <a:effectLst>
                  <a:glow rad="139700">
                    <a:schemeClr val="accent2">
                      <a:satMod val="175000"/>
                      <a:alpha val="40000"/>
                    </a:schemeClr>
                  </a:glow>
                  <a:outerShdw blurRad="75057" dist="38100" dir="5400000" sy="-20000" rotWithShape="0">
                    <a:prstClr val="black">
                      <a:alpha val="25000"/>
                    </a:prstClr>
                  </a:outerShdw>
                  <a:reflection blurRad="6350" stA="55000" endA="50" endPos="85000" dist="29997" dir="5400000" sy="-100000" algn="bl" rotWithShape="0"/>
                </a:effectLst>
              </a:rPr>
              <a:t>Destroying this</a:t>
            </a:r>
            <a:endParaRPr lang="en-US" b="1" dirty="0">
              <a:ln w="18000">
                <a:solidFill>
                  <a:schemeClr val="accent2">
                    <a:satMod val="140000"/>
                  </a:schemeClr>
                </a:solidFill>
                <a:prstDash val="solid"/>
                <a:miter lim="800000"/>
              </a:ln>
              <a:solidFill>
                <a:srgbClr val="00B050"/>
              </a:solidFill>
              <a:effectLst>
                <a:glow rad="139700">
                  <a:schemeClr val="accent2">
                    <a:satMod val="175000"/>
                    <a:alpha val="40000"/>
                  </a:schemeClr>
                </a:glow>
                <a:outerShdw blurRad="75057" dist="38100" dir="5400000" sy="-20000" rotWithShape="0">
                  <a:prstClr val="black">
                    <a:alpha val="25000"/>
                  </a:prstClr>
                </a:outerShdw>
                <a:reflection blurRad="6350" stA="55000" endA="50" endPos="85000" dist="29997" dir="5400000" sy="-100000" algn="bl" rotWithShape="0"/>
              </a:effectLst>
            </a:endParaRPr>
          </a:p>
        </p:txBody>
      </p:sp>
      <p:sp>
        <p:nvSpPr>
          <p:cNvPr id="8" name="Flowchart: Terminator 7"/>
          <p:cNvSpPr/>
          <p:nvPr/>
        </p:nvSpPr>
        <p:spPr>
          <a:xfrm>
            <a:off x="3352800" y="3200400"/>
            <a:ext cx="4343400" cy="381000"/>
          </a:xfrm>
          <a:prstGeom prst="flowChartTerminator">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n>
                  <a:solidFill>
                    <a:schemeClr val="tx1"/>
                  </a:solidFill>
                </a:ln>
                <a:solidFill>
                  <a:schemeClr val="tx1"/>
                </a:solidFill>
                <a:effectLst>
                  <a:glow rad="228600">
                    <a:schemeClr val="accent4">
                      <a:satMod val="175000"/>
                      <a:alpha val="40000"/>
                    </a:schemeClr>
                  </a:glow>
                  <a:outerShdw blurRad="60007" dist="310007" dir="7680000" sy="30000" kx="1300200" algn="ctr" rotWithShape="0">
                    <a:prstClr val="black">
                      <a:alpha val="32000"/>
                    </a:prstClr>
                  </a:outerShdw>
                  <a:reflection blurRad="6350" stA="55000" endA="50" endPos="85000" dist="29997" dir="5400000" sy="-100000" algn="bl" rotWithShape="0"/>
                </a:effectLst>
              </a:rPr>
              <a:t>For this</a:t>
            </a:r>
            <a:endParaRPr lang="en-US" dirty="0">
              <a:ln>
                <a:solidFill>
                  <a:schemeClr val="tx1"/>
                </a:solidFill>
              </a:ln>
              <a:solidFill>
                <a:schemeClr val="tx1"/>
              </a:solidFill>
              <a:effectLst>
                <a:glow rad="228600">
                  <a:schemeClr val="accent4">
                    <a:satMod val="175000"/>
                    <a:alpha val="40000"/>
                  </a:schemeClr>
                </a:glow>
                <a:outerShdw blurRad="60007" dist="310007" dir="7680000" sy="30000" kx="1300200" algn="ctr" rotWithShape="0">
                  <a:prstClr val="black">
                    <a:alpha val="32000"/>
                  </a:prstClr>
                </a:outerShdw>
                <a:reflection blurRad="6350" stA="55000" endA="50" endPos="85000" dist="29997" dir="5400000" sy="-100000" algn="bl" rotWithShape="0"/>
              </a:effectLst>
            </a:endParaRPr>
          </a:p>
        </p:txBody>
      </p:sp>
      <p:pic>
        <p:nvPicPr>
          <p:cNvPr id="9" name="Picture 8" descr="http://cdn7.fotosearch.com/bthumb/PXT/PXT019/WE084767.jpg"/>
          <p:cNvPicPr/>
          <p:nvPr/>
        </p:nvPicPr>
        <p:blipFill>
          <a:blip r:embed="rId8">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152400" y="3352800"/>
            <a:ext cx="2743200" cy="1905000"/>
          </a:xfrm>
          <a:prstGeom prst="rect">
            <a:avLst/>
          </a:prstGeom>
          <a:ln>
            <a:noFill/>
          </a:ln>
          <a:effectLst>
            <a:softEdge rad="112500"/>
          </a:effectLst>
        </p:spPr>
      </p:pic>
      <p:pic>
        <p:nvPicPr>
          <p:cNvPr id="10" name="Picture 9" descr="http://cdn6.fotosearch.com/bthumb/CSP/CSP620/k6201032.jpg"/>
          <p:cNvPicPr/>
          <p:nvPr/>
        </p:nvPicPr>
        <p:blipFill>
          <a:blip r:embed="rId9">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152400" y="5334000"/>
            <a:ext cx="2819400" cy="1524000"/>
          </a:xfrm>
          <a:prstGeom prst="rect">
            <a:avLst/>
          </a:prstGeom>
          <a:ln>
            <a:noFill/>
          </a:ln>
          <a:effectLst>
            <a:softEdge rad="112500"/>
          </a:effectLst>
        </p:spPr>
      </p:pic>
      <p:sp>
        <p:nvSpPr>
          <p:cNvPr id="11" name="Flowchart: Terminator 10"/>
          <p:cNvSpPr/>
          <p:nvPr/>
        </p:nvSpPr>
        <p:spPr>
          <a:xfrm>
            <a:off x="3429000" y="4572000"/>
            <a:ext cx="5029200" cy="304800"/>
          </a:xfrm>
          <a:prstGeom prst="flowChartTerminator">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101600">
                    <a:schemeClr val="tx1">
                      <a:alpha val="60000"/>
                    </a:schemeClr>
                  </a:glow>
                  <a:outerShdw blurRad="60007" dist="310007" dir="7680000" sy="30000" kx="1300200" algn="ctr" rotWithShape="0">
                    <a:prstClr val="black">
                      <a:alpha val="32000"/>
                    </a:prstClr>
                  </a:outerShdw>
                  <a:reflection blurRad="6350" stA="50000" endA="300" endPos="50000" dist="60007" dir="5400000" sy="-100000" algn="bl" rotWithShape="0"/>
                </a:effectLst>
              </a:rPr>
              <a:t>Environmental</a:t>
            </a:r>
            <a:r>
              <a:rPr lang="en-US"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101600">
                    <a:schemeClr val="tx1">
                      <a:alpha val="60000"/>
                    </a:schemeClr>
                  </a:glow>
                  <a:outerShdw blurRad="80000" dist="40000" dir="5040000" algn="tl">
                    <a:srgbClr val="000000">
                      <a:alpha val="30000"/>
                    </a:srgbClr>
                  </a:outerShdw>
                </a:effectLst>
              </a:rPr>
              <a:t> destruction</a:t>
            </a:r>
            <a:endParaRPr lang="en-US"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glow rad="101600">
                  <a:schemeClr val="tx1">
                    <a:alpha val="60000"/>
                  </a:schemeClr>
                </a:glow>
                <a:outerShdw blurRad="80000" dist="40000" dir="5040000" algn="tl">
                  <a:srgbClr val="000000">
                    <a:alpha val="30000"/>
                  </a:srgbClr>
                </a:outerShdw>
              </a:effectLst>
            </a:endParaRPr>
          </a:p>
        </p:txBody>
      </p:sp>
      <p:sp>
        <p:nvSpPr>
          <p:cNvPr id="12" name="Flowchart: Terminator 11"/>
          <p:cNvSpPr/>
          <p:nvPr/>
        </p:nvSpPr>
        <p:spPr>
          <a:xfrm>
            <a:off x="228600" y="5029200"/>
            <a:ext cx="2590800" cy="381000"/>
          </a:xfrm>
          <a:prstGeom prst="flowChartTerminator">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isometricOffAxis1Right"/>
              <a:lightRig rig="threePt" dir="t"/>
            </a:scene3d>
          </a:bodyPr>
          <a:lstStyle/>
          <a:p>
            <a:pPr algn="ctr"/>
            <a:r>
              <a:rPr lang="en-US" sz="2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101600">
                    <a:schemeClr val="bg1">
                      <a:lumMod val="50000"/>
                      <a:alpha val="60000"/>
                    </a:schemeClr>
                  </a:glow>
                  <a:outerShdw blurRad="60007" dist="310007" dir="7680000" sy="30000" kx="1300200" algn="ctr" rotWithShape="0">
                    <a:prstClr val="black">
                      <a:alpha val="32000"/>
                    </a:prstClr>
                  </a:outerShdw>
                  <a:reflection blurRad="6350" stA="60000" endA="900" endPos="60000" dist="60007" dir="5400000" sy="-100000" algn="bl" rotWithShape="0"/>
                </a:effectLst>
              </a:rPr>
              <a:t>Trading paradise</a:t>
            </a:r>
            <a:endParaRPr lang="en-US"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101600">
                  <a:schemeClr val="bg1">
                    <a:lumMod val="50000"/>
                    <a:alpha val="60000"/>
                  </a:schemeClr>
                </a:glow>
                <a:outerShdw blurRad="60007" dist="310007" dir="7680000" sy="30000" kx="1300200" algn="ctr" rotWithShape="0">
                  <a:prstClr val="black">
                    <a:alpha val="32000"/>
                  </a:prstClr>
                </a:outerShdw>
                <a:reflection blurRad="6350" stA="60000" endA="900" endPos="60000" dist="60007" dir="5400000" sy="-100000" algn="bl" rotWithShape="0"/>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229600" cy="838200"/>
          </a:xfrm>
        </p:spPr>
        <p:txBody>
          <a:bodyPr>
            <a:prstTxWarp prst="textDeflateBottom">
              <a:avLst/>
            </a:prstTxWarp>
            <a:normAutofit fontScale="90000"/>
          </a:bodyPr>
          <a:lstStyle/>
          <a:p>
            <a:r>
              <a:rPr lang="en-US" i="1" u="sng" dirty="0" smtClean="0">
                <a:ln>
                  <a:solidFill>
                    <a:schemeClr val="tx1"/>
                  </a:solidFill>
                </a:ln>
                <a:solidFill>
                  <a:schemeClr val="bg2"/>
                </a:solidFill>
                <a:effectLst>
                  <a:glow rad="139700">
                    <a:schemeClr val="accent6">
                      <a:satMod val="175000"/>
                      <a:alpha val="40000"/>
                    </a:schemeClr>
                  </a:glow>
                  <a:outerShdw blurRad="60007" dist="310007" dir="7680000" sy="30000" kx="1300200" algn="ctr" rotWithShape="0">
                    <a:prstClr val="black">
                      <a:alpha val="32000"/>
                    </a:prstClr>
                  </a:outerShdw>
                </a:effectLst>
              </a:rPr>
              <a:t>Bad health, bad food,</a:t>
            </a:r>
            <a:br>
              <a:rPr lang="en-US" i="1" u="sng" dirty="0" smtClean="0">
                <a:ln>
                  <a:solidFill>
                    <a:schemeClr val="tx1"/>
                  </a:solidFill>
                </a:ln>
                <a:solidFill>
                  <a:schemeClr val="bg2"/>
                </a:solidFill>
                <a:effectLst>
                  <a:glow rad="139700">
                    <a:schemeClr val="accent6">
                      <a:satMod val="175000"/>
                      <a:alpha val="40000"/>
                    </a:schemeClr>
                  </a:glow>
                  <a:outerShdw blurRad="60007" dist="310007" dir="7680000" sy="30000" kx="1300200" algn="ctr" rotWithShape="0">
                    <a:prstClr val="black">
                      <a:alpha val="32000"/>
                    </a:prstClr>
                  </a:outerShdw>
                </a:effectLst>
              </a:rPr>
            </a:br>
            <a:r>
              <a:rPr lang="en-US" i="1" u="sng" dirty="0" smtClean="0">
                <a:ln>
                  <a:solidFill>
                    <a:schemeClr val="tx1"/>
                  </a:solidFill>
                </a:ln>
                <a:solidFill>
                  <a:schemeClr val="bg2"/>
                </a:solidFill>
                <a:effectLst>
                  <a:glow rad="139700">
                    <a:schemeClr val="accent6">
                      <a:satMod val="175000"/>
                      <a:alpha val="40000"/>
                    </a:schemeClr>
                  </a:glow>
                  <a:outerShdw blurRad="60007" dist="310007" dir="7680000" sy="30000" kx="1300200" algn="ctr" rotWithShape="0">
                    <a:prstClr val="black">
                      <a:alpha val="32000"/>
                    </a:prstClr>
                  </a:outerShdw>
                </a:effectLst>
              </a:rPr>
              <a:t>bad intentions.</a:t>
            </a:r>
            <a:endParaRPr lang="en-US" i="1" u="sng" dirty="0">
              <a:ln>
                <a:solidFill>
                  <a:schemeClr val="tx1"/>
                </a:solidFill>
              </a:ln>
              <a:solidFill>
                <a:schemeClr val="bg2"/>
              </a:solidFill>
              <a:effectLst>
                <a:glow rad="139700">
                  <a:schemeClr val="accent6">
                    <a:satMod val="175000"/>
                    <a:alpha val="40000"/>
                  </a:schemeClr>
                </a:glow>
                <a:outerShdw blurRad="60007" dist="310007" dir="7680000" sy="30000" kx="1300200" algn="ctr" rotWithShape="0">
                  <a:prstClr val="black">
                    <a:alpha val="32000"/>
                  </a:prstClr>
                </a:outerShdw>
              </a:effectLst>
            </a:endParaRPr>
          </a:p>
        </p:txBody>
      </p:sp>
      <p:pic>
        <p:nvPicPr>
          <p:cNvPr id="3" name="yui_3_8_1_1_1369097159250_438" descr="Singer sues McDonald's for 'ruining her voice' (Justin Sullivan/Getty)">
            <a:hlinkClick r:id="rId2"/>
          </p:cNvPr>
          <p:cNvPicPr/>
          <p:nvPr/>
        </p:nvPicPr>
        <p:blipFill>
          <a:blip r:embed="rId3"/>
          <a:srcRect/>
          <a:stretch>
            <a:fillRect/>
          </a:stretch>
        </p:blipFill>
        <p:spPr bwMode="auto">
          <a:xfrm>
            <a:off x="228600" y="838202"/>
            <a:ext cx="2133600" cy="2339867"/>
          </a:xfrm>
          <a:prstGeom prst="rect">
            <a:avLst/>
          </a:prstGeom>
          <a:ln>
            <a:noFill/>
          </a:ln>
          <a:effectLst>
            <a:softEdge rad="112500"/>
          </a:effectLst>
        </p:spPr>
      </p:pic>
      <p:sp>
        <p:nvSpPr>
          <p:cNvPr id="4" name="Flowchart: Terminator 3"/>
          <p:cNvSpPr/>
          <p:nvPr/>
        </p:nvSpPr>
        <p:spPr>
          <a:xfrm>
            <a:off x="2133600" y="1371600"/>
            <a:ext cx="4495800" cy="914400"/>
          </a:xfrm>
          <a:prstGeom prst="flowChartTerminator">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Arial" pitchFamily="34" charset="0"/>
              <a:buChar char="•"/>
            </a:pPr>
            <a:r>
              <a:rPr lang="en-US" dirty="0" smtClean="0">
                <a:solidFill>
                  <a:schemeClr val="tx1"/>
                </a:solidFill>
              </a:rPr>
              <a:t>  The cost of  over weight  because fast food in our community is killing us.</a:t>
            </a:r>
            <a:endParaRPr lang="en-US" dirty="0">
              <a:solidFill>
                <a:schemeClr val="tx1"/>
              </a:solidFill>
            </a:endParaRPr>
          </a:p>
        </p:txBody>
      </p:sp>
      <p:sp>
        <p:nvSpPr>
          <p:cNvPr id="5" name="Round Single Corner Rectangle 4"/>
          <p:cNvSpPr/>
          <p:nvPr/>
        </p:nvSpPr>
        <p:spPr>
          <a:xfrm>
            <a:off x="2362200" y="2133600"/>
            <a:ext cx="3352800" cy="990600"/>
          </a:xfrm>
          <a:prstGeom prst="round1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en-US" dirty="0" smtClean="0">
                <a:ln>
                  <a:solidFill>
                    <a:schemeClr val="tx2">
                      <a:lumMod val="60000"/>
                      <a:lumOff val="40000"/>
                    </a:schemeClr>
                  </a:solidFill>
                </a:ln>
                <a:solidFill>
                  <a:schemeClr val="tx1"/>
                </a:solidFill>
              </a:rPr>
              <a:t>  Diabetes, heart diseases that                                                                                                                 </a:t>
            </a:r>
          </a:p>
          <a:p>
            <a:r>
              <a:rPr lang="en-US" dirty="0" smtClean="0">
                <a:ln>
                  <a:solidFill>
                    <a:schemeClr val="tx2">
                      <a:lumMod val="60000"/>
                      <a:lumOff val="40000"/>
                    </a:schemeClr>
                  </a:solidFill>
                </a:ln>
                <a:solidFill>
                  <a:schemeClr val="tx1"/>
                </a:solidFill>
              </a:rPr>
              <a:t>causes heart attacks, heart rites, sugar, bronchitis and cancer. Etc.   </a:t>
            </a:r>
            <a:endParaRPr lang="en-US" dirty="0">
              <a:ln>
                <a:solidFill>
                  <a:schemeClr val="tx2">
                    <a:lumMod val="60000"/>
                    <a:lumOff val="40000"/>
                  </a:schemeClr>
                </a:solidFill>
              </a:ln>
              <a:solidFill>
                <a:schemeClr val="tx1"/>
              </a:solidFill>
            </a:endParaRPr>
          </a:p>
        </p:txBody>
      </p:sp>
      <p:sp>
        <p:nvSpPr>
          <p:cNvPr id="6" name="Flowchart: Terminator 5"/>
          <p:cNvSpPr/>
          <p:nvPr/>
        </p:nvSpPr>
        <p:spPr>
          <a:xfrm>
            <a:off x="381000" y="3352800"/>
            <a:ext cx="5943600" cy="609600"/>
          </a:xfrm>
          <a:prstGeom prst="flowChartTerminator">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2">
                    <a:lumMod val="75000"/>
                  </a:schemeClr>
                </a:solidFill>
                <a:effectLst>
                  <a:glow rad="101600">
                    <a:schemeClr val="accent5">
                      <a:satMod val="175000"/>
                      <a:alpha val="40000"/>
                    </a:schemeClr>
                  </a:glow>
                </a:effectLst>
                <a:latin typeface="Agency FB" pitchFamily="34" charset="0"/>
              </a:rPr>
              <a:t>Destruction of a nation of people; By another race</a:t>
            </a:r>
          </a:p>
          <a:p>
            <a:pPr algn="ctr"/>
            <a:r>
              <a:rPr lang="en-US" sz="2000" dirty="0" smtClean="0">
                <a:solidFill>
                  <a:schemeClr val="accent2">
                    <a:lumMod val="75000"/>
                  </a:schemeClr>
                </a:solidFill>
                <a:effectLst>
                  <a:glow rad="101600">
                    <a:schemeClr val="accent5">
                      <a:satMod val="175000"/>
                      <a:alpha val="40000"/>
                    </a:schemeClr>
                  </a:glow>
                </a:effectLst>
                <a:latin typeface="Agency FB" pitchFamily="34" charset="0"/>
              </a:rPr>
              <a:t>Cause and effect. Seeking control of our life and planet.</a:t>
            </a:r>
            <a:endParaRPr lang="en-US" sz="2000" dirty="0">
              <a:solidFill>
                <a:schemeClr val="accent2">
                  <a:lumMod val="75000"/>
                </a:schemeClr>
              </a:solidFill>
              <a:effectLst>
                <a:glow rad="101600">
                  <a:schemeClr val="accent5">
                    <a:satMod val="175000"/>
                    <a:alpha val="40000"/>
                  </a:schemeClr>
                </a:glow>
              </a:effectLst>
              <a:latin typeface="Agency FB" pitchFamily="34" charset="0"/>
            </a:endParaRPr>
          </a:p>
        </p:txBody>
      </p:sp>
      <p:pic>
        <p:nvPicPr>
          <p:cNvPr id="7" name="yui_3_8_1_1_1368293406531_569" descr="CO2 levels hit 3 million-year high (Thinkstock)">
            <a:hlinkClick r:id="rId4"/>
          </p:cNvPr>
          <p:cNvPicPr/>
          <p:nvPr/>
        </p:nvPicPr>
        <p:blipFill>
          <a:blip r:embed="rId5"/>
          <a:srcRect/>
          <a:stretch>
            <a:fillRect/>
          </a:stretch>
        </p:blipFill>
        <p:spPr bwMode="auto">
          <a:xfrm>
            <a:off x="6705600" y="1066802"/>
            <a:ext cx="2133600" cy="2008133"/>
          </a:xfrm>
          <a:prstGeom prst="rect">
            <a:avLst/>
          </a:prstGeom>
          <a:ln>
            <a:noFill/>
          </a:ln>
          <a:effectLst>
            <a:softEdge rad="112500"/>
          </a:effectLst>
        </p:spPr>
      </p:pic>
      <p:pic>
        <p:nvPicPr>
          <p:cNvPr id="8" name="Picture 2" descr="E:\21[1].jpg"/>
          <p:cNvPicPr>
            <a:picLocks noChangeAspect="1" noChangeArrowheads="1"/>
          </p:cNvPicPr>
          <p:nvPr/>
        </p:nvPicPr>
        <p:blipFill>
          <a:blip r:embed="rId6">
            <a:duotone>
              <a:schemeClr val="accent6">
                <a:shade val="45000"/>
                <a:satMod val="135000"/>
              </a:schemeClr>
              <a:prstClr val="white"/>
            </a:duotone>
            <a:lum contrast="40000"/>
          </a:blip>
          <a:srcRect/>
          <a:stretch>
            <a:fillRect/>
          </a:stretch>
        </p:blipFill>
        <p:spPr bwMode="auto">
          <a:xfrm>
            <a:off x="228600" y="4267200"/>
            <a:ext cx="3276600" cy="1981200"/>
          </a:xfrm>
          <a:prstGeom prst="rect">
            <a:avLst/>
          </a:prstGeom>
          <a:ln>
            <a:noFill/>
          </a:ln>
          <a:effectLst>
            <a:softEdge rad="112500"/>
          </a:effectLst>
        </p:spPr>
      </p:pic>
      <p:pic>
        <p:nvPicPr>
          <p:cNvPr id="9" name="Picture 3" descr="E:\24[1].jpg"/>
          <p:cNvPicPr>
            <a:picLocks noChangeAspect="1" noChangeArrowheads="1"/>
          </p:cNvPicPr>
          <p:nvPr/>
        </p:nvPicPr>
        <p:blipFill>
          <a:blip r:embed="rId7">
            <a:duotone>
              <a:prstClr val="black"/>
              <a:schemeClr val="accent6">
                <a:tint val="45000"/>
                <a:satMod val="400000"/>
              </a:schemeClr>
            </a:duotone>
            <a:lum contrast="40000"/>
          </a:blip>
          <a:srcRect/>
          <a:stretch>
            <a:fillRect/>
          </a:stretch>
        </p:blipFill>
        <p:spPr bwMode="auto">
          <a:xfrm>
            <a:off x="5715000" y="4876801"/>
            <a:ext cx="3048000" cy="1778000"/>
          </a:xfrm>
          <a:prstGeom prst="rect">
            <a:avLst/>
          </a:prstGeom>
          <a:ln>
            <a:noFill/>
          </a:ln>
          <a:effectLst>
            <a:softEdge rad="112500"/>
          </a:effectLst>
        </p:spPr>
      </p:pic>
      <p:pic>
        <p:nvPicPr>
          <p:cNvPr id="10" name="Picture 10" descr="E:\article-2208924-1537642A000005DC-171_964x659[1].jpg"/>
          <p:cNvPicPr>
            <a:picLocks noChangeAspect="1" noChangeArrowheads="1"/>
          </p:cNvPicPr>
          <p:nvPr/>
        </p:nvPicPr>
        <p:blipFill>
          <a:blip r:embed="rId8" cstate="print"/>
          <a:srcRect/>
          <a:stretch>
            <a:fillRect/>
          </a:stretch>
        </p:blipFill>
        <p:spPr bwMode="auto">
          <a:xfrm>
            <a:off x="3810000" y="4267200"/>
            <a:ext cx="1600200" cy="2590800"/>
          </a:xfrm>
          <a:prstGeom prst="rect">
            <a:avLst/>
          </a:prstGeom>
          <a:ln>
            <a:noFill/>
          </a:ln>
          <a:effectLst>
            <a:softEdge rad="112500"/>
          </a:effectLst>
        </p:spPr>
      </p:pic>
      <p:pic>
        <p:nvPicPr>
          <p:cNvPr id="11" name="Picture 11" descr="E:\default[1].jpg"/>
          <p:cNvPicPr>
            <a:picLocks noChangeAspect="1" noChangeArrowheads="1"/>
          </p:cNvPicPr>
          <p:nvPr/>
        </p:nvPicPr>
        <p:blipFill>
          <a:blip r:embed="rId9"/>
          <a:srcRect/>
          <a:stretch>
            <a:fillRect/>
          </a:stretch>
        </p:blipFill>
        <p:spPr bwMode="auto">
          <a:xfrm>
            <a:off x="6324600" y="3352800"/>
            <a:ext cx="2438400" cy="1295400"/>
          </a:xfrm>
          <a:prstGeom prst="rect">
            <a:avLst/>
          </a:prstGeom>
          <a:ln>
            <a:noFill/>
          </a:ln>
          <a:effectLst>
            <a:softEdge rad="112500"/>
          </a:effectLst>
        </p:spPr>
      </p:pic>
      <p:sp>
        <p:nvSpPr>
          <p:cNvPr id="12" name="Flowchart: Terminator 11"/>
          <p:cNvSpPr/>
          <p:nvPr/>
        </p:nvSpPr>
        <p:spPr>
          <a:xfrm>
            <a:off x="457200" y="6400800"/>
            <a:ext cx="3276600" cy="304800"/>
          </a:xfrm>
          <a:prstGeom prst="flowChartTerminator">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Chevron">
              <a:avLst/>
            </a:prstTxWarp>
          </a:bodyPr>
          <a:lstStyle/>
          <a:p>
            <a:pPr algn="ctr"/>
            <a:r>
              <a:rPr lang="en-US" dirty="0" smtClean="0">
                <a:solidFill>
                  <a:schemeClr val="tx1"/>
                </a:solidFill>
                <a:effectLst>
                  <a:glow rad="228600">
                    <a:schemeClr val="accent6">
                      <a:satMod val="175000"/>
                      <a:alpha val="40000"/>
                    </a:schemeClr>
                  </a:glow>
                  <a:outerShdw blurRad="60007" dist="200025" dir="15000000" sy="30000" kx="-1800000" algn="bl" rotWithShape="0">
                    <a:prstClr val="black">
                      <a:alpha val="32000"/>
                    </a:prstClr>
                  </a:outerShdw>
                  <a:reflection blurRad="6350" stA="60000" endA="900" endPos="60000" dist="60007" dir="5400000" sy="-100000" algn="bl" rotWithShape="0"/>
                </a:effectLst>
              </a:rPr>
              <a:t>War machines &amp; Death!</a:t>
            </a:r>
            <a:endParaRPr lang="en-US" dirty="0">
              <a:solidFill>
                <a:schemeClr val="tx1"/>
              </a:solidFill>
              <a:effectLst>
                <a:glow rad="228600">
                  <a:schemeClr val="accent6">
                    <a:satMod val="175000"/>
                    <a:alpha val="40000"/>
                  </a:schemeClr>
                </a:glow>
                <a:outerShdw blurRad="60007" dist="200025" dir="15000000" sy="30000" kx="-1800000" algn="bl" rotWithShape="0">
                  <a:prstClr val="black">
                    <a:alpha val="32000"/>
                  </a:prstClr>
                </a:outerShdw>
                <a:reflection blurRad="6350" stA="60000" endA="900" endPos="60000" dist="60007" dir="5400000" sy="-100000" algn="bl" rotWithShape="0"/>
              </a:effectLst>
            </a:endParaRPr>
          </a:p>
        </p:txBody>
      </p:sp>
      <p:sp>
        <p:nvSpPr>
          <p:cNvPr id="13" name="Flowchart: Terminator 12"/>
          <p:cNvSpPr/>
          <p:nvPr/>
        </p:nvSpPr>
        <p:spPr>
          <a:xfrm>
            <a:off x="2590800" y="914400"/>
            <a:ext cx="3429000" cy="457200"/>
          </a:xfrm>
          <a:prstGeom prst="flowChartTerminator">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isometricOffAxis1Right"/>
              <a:lightRig rig="threePt" dir="t"/>
            </a:scene3d>
          </a:bodyPr>
          <a:lstStyle/>
          <a:p>
            <a:pPr algn="ctr"/>
            <a:r>
              <a:rPr lang="en-US" sz="3200" dirty="0" smtClean="0">
                <a:ln>
                  <a:solidFill>
                    <a:srgbClr val="6600FF"/>
                  </a:solidFill>
                </a:ln>
                <a:effectLst>
                  <a:glow rad="139700">
                    <a:schemeClr val="accent2">
                      <a:satMod val="175000"/>
                      <a:alpha val="40000"/>
                    </a:schemeClr>
                  </a:glow>
                  <a:outerShdw blurRad="60007" dist="200025" dir="15000000" sy="30000" kx="-1800000" algn="bl" rotWithShape="0">
                    <a:prstClr val="black">
                      <a:alpha val="32000"/>
                    </a:prstClr>
                  </a:outerShdw>
                  <a:reflection blurRad="6350" stA="60000" endA="900" endPos="60000" dist="60007" dir="5400000" sy="-100000" algn="bl" rotWithShape="0"/>
                </a:effectLst>
              </a:rPr>
              <a:t>Stealing a planet</a:t>
            </a:r>
            <a:endParaRPr lang="en-US" sz="3200" dirty="0">
              <a:ln>
                <a:solidFill>
                  <a:srgbClr val="6600FF"/>
                </a:solidFill>
              </a:ln>
              <a:effectLst>
                <a:glow rad="139700">
                  <a:schemeClr val="accent2">
                    <a:satMod val="175000"/>
                    <a:alpha val="40000"/>
                  </a:schemeClr>
                </a:glow>
                <a:outerShdw blurRad="60007" dist="200025" dir="15000000" sy="30000" kx="-1800000" algn="bl" rotWithShape="0">
                  <a:prstClr val="black">
                    <a:alpha val="32000"/>
                  </a:prstClr>
                </a:outerShdw>
                <a:reflection blurRad="6350" stA="60000" endA="900" endPos="60000" dist="60007" dir="5400000" sy="-100000" algn="bl" rotWithShape="0"/>
              </a:effectLst>
            </a:endParaRPr>
          </a:p>
        </p:txBody>
      </p:sp>
      <p:sp>
        <p:nvSpPr>
          <p:cNvPr id="14" name="Flowchart: Terminator 13"/>
          <p:cNvSpPr/>
          <p:nvPr/>
        </p:nvSpPr>
        <p:spPr>
          <a:xfrm>
            <a:off x="6553200" y="3048000"/>
            <a:ext cx="2133600" cy="304800"/>
          </a:xfrm>
          <a:prstGeom prst="flowChartTerminator">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pc="50" dirty="0" smtClean="0">
                <a:ln w="12700" cmpd="sng">
                  <a:solidFill>
                    <a:schemeClr val="accent6">
                      <a:satMod val="120000"/>
                      <a:shade val="80000"/>
                    </a:schemeClr>
                  </a:solidFill>
                  <a:prstDash val="solid"/>
                </a:ln>
                <a:solidFill>
                  <a:schemeClr val="accent6">
                    <a:tint val="1000"/>
                  </a:schemeClr>
                </a:solidFill>
                <a:effectLst>
                  <a:glow rad="228600">
                    <a:schemeClr val="accent4">
                      <a:satMod val="175000"/>
                      <a:alpha val="40000"/>
                    </a:schemeClr>
                  </a:glow>
                  <a:outerShdw blurRad="60007" dist="200025" dir="15000000" sy="30000" kx="-1800000" algn="bl" rotWithShape="0">
                    <a:prstClr val="black">
                      <a:alpha val="32000"/>
                    </a:prstClr>
                  </a:outerShdw>
                  <a:reflection blurRad="6350" stA="55000" endA="50" endPos="85000" dist="29997" dir="5400000" sy="-100000" algn="bl" rotWithShape="0"/>
                </a:effectLst>
              </a:rPr>
              <a:t>pollution</a:t>
            </a:r>
            <a:endParaRPr lang="en-US" b="1" spc="50" dirty="0">
              <a:ln w="12700" cmpd="sng">
                <a:solidFill>
                  <a:schemeClr val="accent6">
                    <a:satMod val="120000"/>
                    <a:shade val="80000"/>
                  </a:schemeClr>
                </a:solidFill>
                <a:prstDash val="solid"/>
              </a:ln>
              <a:solidFill>
                <a:schemeClr val="accent6">
                  <a:tint val="1000"/>
                </a:schemeClr>
              </a:solidFill>
              <a:effectLst>
                <a:glow rad="228600">
                  <a:schemeClr val="accent4">
                    <a:satMod val="175000"/>
                    <a:alpha val="40000"/>
                  </a:schemeClr>
                </a:glow>
                <a:outerShdw blurRad="60007" dist="200025" dir="15000000" sy="30000" kx="-1800000" algn="bl" rotWithShape="0">
                  <a:prstClr val="black">
                    <a:alpha val="32000"/>
                  </a:prstClr>
                </a:outerShdw>
                <a:reflection blurRad="6350" stA="55000" endA="50" endPos="85000" dist="29997" dir="5400000" sy="-100000" algn="bl" rotWithShape="0"/>
              </a:effectLst>
            </a:endParaRPr>
          </a:p>
        </p:txBody>
      </p:sp>
      <p:sp>
        <p:nvSpPr>
          <p:cNvPr id="15" name="Flowchart: Terminator 14"/>
          <p:cNvSpPr/>
          <p:nvPr/>
        </p:nvSpPr>
        <p:spPr>
          <a:xfrm>
            <a:off x="5791200" y="6553200"/>
            <a:ext cx="2438400" cy="304800"/>
          </a:xfrm>
          <a:prstGeom prst="flowChartTerminator">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228600">
                    <a:schemeClr val="accent5">
                      <a:satMod val="175000"/>
                      <a:alpha val="40000"/>
                    </a:schemeClr>
                  </a:glow>
                  <a:outerShdw blurRad="60007" dist="310007" dir="7680000" sy="30000" kx="1300200" algn="ctr" rotWithShape="0">
                    <a:prstClr val="black">
                      <a:alpha val="32000"/>
                    </a:prstClr>
                  </a:outerShdw>
                  <a:reflection blurRad="6350" stA="55000" endA="50" endPos="85000" dist="60007" dir="5400000" sy="-100000" algn="bl" rotWithShape="0"/>
                </a:effectLst>
              </a:rPr>
              <a:t>Lost souls</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228600">
                  <a:schemeClr val="accent5">
                    <a:satMod val="175000"/>
                    <a:alpha val="40000"/>
                  </a:schemeClr>
                </a:glow>
                <a:outerShdw blurRad="60007" dist="310007" dir="7680000" sy="30000" kx="1300200" algn="ctr" rotWithShape="0">
                  <a:prstClr val="black">
                    <a:alpha val="32000"/>
                  </a:prstClr>
                </a:outerShdw>
                <a:reflection blurRad="6350" stA="55000" endA="50" endPos="85000" dist="60007" dir="5400000" sy="-100000" algn="bl" rotWithShape="0"/>
              </a:effectLst>
            </a:endParaRPr>
          </a:p>
        </p:txBody>
      </p:sp>
      <p:sp>
        <p:nvSpPr>
          <p:cNvPr id="16" name="Flowchart: Terminator 15"/>
          <p:cNvSpPr/>
          <p:nvPr/>
        </p:nvSpPr>
        <p:spPr>
          <a:xfrm>
            <a:off x="6400800" y="4495800"/>
            <a:ext cx="1981200" cy="381000"/>
          </a:xfrm>
          <a:prstGeom prst="flowChartTerminator">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isometricOffAxis2Left"/>
              <a:lightRig rig="threePt" dir="t"/>
            </a:scene3d>
          </a:bodyPr>
          <a:lstStyle/>
          <a:p>
            <a:pPr algn="ctr"/>
            <a:r>
              <a:rPr lang="en-US" sz="2800" b="1" dirty="0" smtClean="0">
                <a:ln w="900" cmpd="sng">
                  <a:solidFill>
                    <a:schemeClr val="accent1">
                      <a:satMod val="190000"/>
                      <a:alpha val="55000"/>
                    </a:schemeClr>
                  </a:solidFill>
                  <a:prstDash val="solid"/>
                </a:ln>
                <a:solidFill>
                  <a:schemeClr val="accent1">
                    <a:satMod val="200000"/>
                    <a:tint val="3000"/>
                  </a:schemeClr>
                </a:solidFill>
                <a:effectLst>
                  <a:glow rad="101600">
                    <a:schemeClr val="accent6">
                      <a:satMod val="175000"/>
                      <a:alpha val="40000"/>
                    </a:schemeClr>
                  </a:glow>
                  <a:outerShdw blurRad="60007" dist="310007" dir="7680000" sy="30000" kx="1300200" algn="ctr" rotWithShape="0">
                    <a:prstClr val="black">
                      <a:alpha val="32000"/>
                    </a:prstClr>
                  </a:outerShdw>
                  <a:reflection blurRad="6350" stA="60000" endA="900" endPos="60000" dist="29997" dir="5400000" sy="-100000" algn="bl" rotWithShape="0"/>
                </a:effectLst>
              </a:rPr>
              <a:t>attacks</a:t>
            </a:r>
            <a:endParaRPr lang="en-US" sz="2800" dirty="0">
              <a:effectLst>
                <a:glow rad="101600">
                  <a:schemeClr val="accent6">
                    <a:satMod val="175000"/>
                    <a:alpha val="40000"/>
                  </a:schemeClr>
                </a:glow>
                <a:outerShdw blurRad="60007" dist="310007" dir="7680000" sy="30000" kx="1300200" algn="ctr" rotWithShape="0">
                  <a:prstClr val="black">
                    <a:alpha val="32000"/>
                  </a:prstClr>
                </a:outerShdw>
                <a:reflection blurRad="6350" stA="60000" endA="900" endPos="60000" dist="29997" dir="5400000" sy="-100000" algn="bl" rotWithShape="0"/>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9677400" cy="914400"/>
          </a:xfrm>
        </p:spPr>
        <p:txBody>
          <a:bodyPr>
            <a:normAutofit/>
            <a:scene3d>
              <a:camera prst="obliqueBottomLeft"/>
              <a:lightRig rig="threePt" dir="t"/>
            </a:scene3d>
            <a:sp3d extrusionH="57150">
              <a:bevelT w="69850" h="38100" prst="cross"/>
            </a:sp3d>
          </a:bodyPr>
          <a:lstStyle/>
          <a:p>
            <a:r>
              <a:rPr lang="en-US" sz="2400" i="1" u="sng" dirty="0" smtClean="0">
                <a:ln w="12700">
                  <a:solidFill>
                    <a:schemeClr val="tx2">
                      <a:satMod val="155000"/>
                    </a:schemeClr>
                  </a:solidFill>
                  <a:prstDash val="solid"/>
                </a:ln>
                <a:effectLst>
                  <a:glow rad="139700">
                    <a:schemeClr val="accent6">
                      <a:satMod val="175000"/>
                      <a:alpha val="40000"/>
                    </a:schemeClr>
                  </a:glow>
                </a:effectLst>
              </a:rPr>
              <a:t>When the world we owned is taken </a:t>
            </a:r>
            <a:br>
              <a:rPr lang="en-US" sz="2400" i="1" u="sng" dirty="0" smtClean="0">
                <a:ln w="12700">
                  <a:solidFill>
                    <a:schemeClr val="tx2">
                      <a:satMod val="155000"/>
                    </a:schemeClr>
                  </a:solidFill>
                  <a:prstDash val="solid"/>
                </a:ln>
                <a:effectLst>
                  <a:glow rad="139700">
                    <a:schemeClr val="accent6">
                      <a:satMod val="175000"/>
                      <a:alpha val="40000"/>
                    </a:schemeClr>
                  </a:glow>
                </a:effectLst>
              </a:rPr>
            </a:br>
            <a:r>
              <a:rPr lang="en-US" sz="2400" i="1" u="sng" dirty="0" smtClean="0">
                <a:ln w="12700">
                  <a:solidFill>
                    <a:schemeClr val="tx2">
                      <a:satMod val="155000"/>
                    </a:schemeClr>
                  </a:solidFill>
                  <a:prstDash val="solid"/>
                </a:ln>
                <a:effectLst>
                  <a:glow rad="139700">
                    <a:schemeClr val="accent6">
                      <a:satMod val="175000"/>
                      <a:alpha val="40000"/>
                    </a:schemeClr>
                  </a:glow>
                </a:effectLst>
              </a:rPr>
              <a:t>by villiants who want our home for themselves.</a:t>
            </a:r>
            <a:endParaRPr lang="en-US" sz="2400" i="1" u="sng" dirty="0">
              <a:ln w="12700">
                <a:solidFill>
                  <a:schemeClr val="tx2">
                    <a:satMod val="155000"/>
                  </a:schemeClr>
                </a:solidFill>
                <a:prstDash val="solid"/>
              </a:ln>
              <a:effectLst>
                <a:glow rad="139700">
                  <a:schemeClr val="accent6">
                    <a:satMod val="175000"/>
                    <a:alpha val="40000"/>
                  </a:schemeClr>
                </a:glow>
              </a:effectLst>
            </a:endParaRPr>
          </a:p>
        </p:txBody>
      </p:sp>
      <p:sp>
        <p:nvSpPr>
          <p:cNvPr id="4" name="Down Ribbon 3"/>
          <p:cNvSpPr/>
          <p:nvPr/>
        </p:nvSpPr>
        <p:spPr>
          <a:xfrm>
            <a:off x="0" y="5791200"/>
            <a:ext cx="9144000" cy="914400"/>
          </a:xfrm>
          <a:prstGeom prst="ribb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2">
                    <a:lumMod val="50000"/>
                  </a:schemeClr>
                </a:solidFill>
              </a:rPr>
              <a:t>W  </a:t>
            </a:r>
            <a:r>
              <a:rPr lang="en-US" dirty="0" smtClean="0"/>
              <a:t>  </a:t>
            </a:r>
            <a:r>
              <a:rPr lang="en-US" dirty="0" smtClean="0">
                <a:solidFill>
                  <a:schemeClr val="tx2">
                    <a:lumMod val="50000"/>
                  </a:schemeClr>
                </a:solidFill>
                <a:effectLst>
                  <a:glow rad="228600">
                    <a:schemeClr val="accent6">
                      <a:satMod val="175000"/>
                      <a:alpha val="40000"/>
                    </a:schemeClr>
                  </a:glow>
                  <a:outerShdw blurRad="60007" dist="310007" dir="7680000" sy="30000" kx="1300200" algn="ctr" rotWithShape="0">
                    <a:prstClr val="black">
                      <a:alpha val="32000"/>
                    </a:prstClr>
                  </a:outerShdw>
                  <a:reflection blurRad="6350" stA="60000" endA="900" endPos="60000" dist="29997" dir="5400000" sy="-100000" algn="bl" rotWithShape="0"/>
                </a:effectLst>
                <a:latin typeface="Algerian" pitchFamily="82" charset="0"/>
              </a:rPr>
              <a:t>J o s  e p  h</a:t>
            </a:r>
            <a:r>
              <a:rPr lang="en-US" dirty="0" smtClean="0">
                <a:solidFill>
                  <a:schemeClr val="tx2">
                    <a:lumMod val="50000"/>
                  </a:schemeClr>
                </a:solidFill>
                <a:effectLst>
                  <a:glow rad="228600">
                    <a:schemeClr val="accent6">
                      <a:satMod val="175000"/>
                      <a:alpha val="40000"/>
                    </a:schemeClr>
                  </a:glow>
                  <a:outerShdw blurRad="60007" dist="310007" dir="7680000" sy="30000" kx="1300200" algn="ctr" rotWithShape="0">
                    <a:prstClr val="black">
                      <a:alpha val="32000"/>
                    </a:prstClr>
                  </a:outerShdw>
                  <a:reflection blurRad="6350" stA="60000" endA="900" endPos="60000" dist="29997" dir="5400000" sy="-100000" algn="bl" rotWithShape="0"/>
                </a:effectLst>
              </a:rPr>
              <a:t>   </a:t>
            </a:r>
            <a:r>
              <a:rPr lang="en-US" dirty="0" smtClean="0"/>
              <a:t>(</a:t>
            </a:r>
            <a:r>
              <a:rPr lang="en-US" b="1" dirty="0" smtClean="0">
                <a:ln w="18000">
                  <a:solidFill>
                    <a:schemeClr val="accent2">
                      <a:satMod val="140000"/>
                    </a:schemeClr>
                  </a:solidFill>
                  <a:prstDash val="solid"/>
                  <a:miter lim="800000"/>
                </a:ln>
                <a:solidFill>
                  <a:srgbClr val="7030A0"/>
                </a:solidFill>
                <a:effectLst>
                  <a:glow rad="139700">
                    <a:schemeClr val="accent4">
                      <a:satMod val="175000"/>
                      <a:alpha val="40000"/>
                    </a:schemeClr>
                  </a:glow>
                  <a:outerShdw blurRad="60007" dist="200025" dir="15000000" sy="30000" kx="-1800000" algn="bl" rotWithShape="0">
                    <a:prstClr val="black">
                      <a:alpha val="32000"/>
                    </a:prstClr>
                  </a:outerShdw>
                  <a:reflection blurRad="6350" stA="60000" endA="900" endPos="60000" dist="29997" dir="5400000" sy="-100000" algn="bl" rotWithShape="0"/>
                </a:effectLst>
                <a:latin typeface="Algerian" pitchFamily="82" charset="0"/>
              </a:rPr>
              <a:t>velvet</a:t>
            </a:r>
            <a:r>
              <a:rPr lang="en-US" dirty="0" smtClean="0">
                <a:latin typeface="Algerian" pitchFamily="82" charset="0"/>
              </a:rPr>
              <a:t> </a:t>
            </a:r>
            <a:r>
              <a:rPr lang="en-US" dirty="0" smtClean="0"/>
              <a:t>)                            </a:t>
            </a:r>
            <a:r>
              <a:rPr lang="en-US" dirty="0" smtClean="0">
                <a:solidFill>
                  <a:srgbClr val="002060"/>
                </a:solidFill>
              </a:rPr>
              <a:t>w </a:t>
            </a:r>
            <a:endParaRPr lang="en-US" dirty="0">
              <a:solidFill>
                <a:srgbClr val="002060"/>
              </a:solidFill>
            </a:endParaRPr>
          </a:p>
        </p:txBody>
      </p:sp>
      <p:sp>
        <p:nvSpPr>
          <p:cNvPr id="5" name="Flowchart: Terminator 4"/>
          <p:cNvSpPr/>
          <p:nvPr/>
        </p:nvSpPr>
        <p:spPr>
          <a:xfrm>
            <a:off x="304800" y="1219200"/>
            <a:ext cx="7924800" cy="3962400"/>
          </a:xfrm>
          <a:prstGeom prst="flowChartTerminator">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lumMod val="95000"/>
                    <a:lumOff val="5000"/>
                  </a:schemeClr>
                </a:solidFill>
              </a:rPr>
              <a:t> we are  living here and  whatever happened to the planet is going to affect us  all as well as anyone else here. we’re caught up in the mess even though we have nothing to do with  what is happening, Are we to help them in their effort of cleaning up to  rebuild the planet and the environment, or should we let them reap what they sow  I think they should and we shouldn’t help</a:t>
            </a:r>
          </a:p>
          <a:p>
            <a:pPr algn="ctr"/>
            <a:r>
              <a:rPr lang="en-US" dirty="0" smtClean="0">
                <a:solidFill>
                  <a:schemeClr val="tx1">
                    <a:lumMod val="95000"/>
                    <a:lumOff val="5000"/>
                  </a:schemeClr>
                </a:solidFill>
              </a:rPr>
              <a:t>  </a:t>
            </a:r>
          </a:p>
          <a:p>
            <a:pPr algn="ctr"/>
            <a:r>
              <a:rPr lang="en-US" dirty="0" smtClean="0">
                <a:solidFill>
                  <a:schemeClr val="tx1">
                    <a:lumMod val="95000"/>
                    <a:lumOff val="5000"/>
                  </a:schemeClr>
                </a:solidFill>
              </a:rPr>
              <a:t>They was told of the danger but they would not listen because they wanted control of our planet and home and they didn’t care about what they of to do to get it, they would destroyed themselves to achieve their goal now they’re changing our planet </a:t>
            </a:r>
            <a:endParaRPr lang="en-US" dirty="0">
              <a:solidFill>
                <a:schemeClr val="tx1">
                  <a:lumMod val="95000"/>
                  <a:lumOff val="5000"/>
                </a:schemeClr>
              </a:solidFill>
            </a:endParaRPr>
          </a:p>
        </p:txBody>
      </p:sp>
      <p:sp>
        <p:nvSpPr>
          <p:cNvPr id="6" name="Flowchart: Terminator 5"/>
          <p:cNvSpPr/>
          <p:nvPr/>
        </p:nvSpPr>
        <p:spPr>
          <a:xfrm>
            <a:off x="914400" y="914400"/>
            <a:ext cx="7239000" cy="682752"/>
          </a:xfrm>
          <a:prstGeom prst="flowChartTerminator">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ChevronInverted">
              <a:avLst/>
            </a:prstTxWarp>
          </a:bodyPr>
          <a:lstStyle/>
          <a:p>
            <a:pPr algn="ctr"/>
            <a:r>
              <a:rPr lang="en-US" dirty="0" smtClean="0">
                <a:solidFill>
                  <a:schemeClr val="accent2"/>
                </a:solidFill>
                <a:effectLst>
                  <a:glow rad="101600">
                    <a:schemeClr val="accent5">
                      <a:satMod val="175000"/>
                      <a:alpha val="40000"/>
                    </a:schemeClr>
                  </a:glow>
                  <a:outerShdw blurRad="60007" dist="310007" dir="7680000" sy="30000" kx="1300200" algn="ctr" rotWithShape="0">
                    <a:prstClr val="black">
                      <a:alpha val="32000"/>
                    </a:prstClr>
                  </a:outerShdw>
                  <a:reflection blurRad="6350" stA="60000" endA="900" endPos="60000" dist="60007" dir="5400000" sy="-100000" algn="bl" rotWithShape="0"/>
                </a:effectLst>
              </a:rPr>
              <a:t>No matter what the circumstances, we are in and cannot get out</a:t>
            </a:r>
          </a:p>
          <a:p>
            <a:pPr algn="ctr"/>
            <a:r>
              <a:rPr lang="en-US" dirty="0" smtClean="0">
                <a:solidFill>
                  <a:schemeClr val="accent2"/>
                </a:solidFill>
                <a:effectLst>
                  <a:glow rad="101600">
                    <a:schemeClr val="accent5">
                      <a:satMod val="175000"/>
                      <a:alpha val="40000"/>
                    </a:schemeClr>
                  </a:glow>
                  <a:outerShdw blurRad="60007" dist="310007" dir="7680000" sy="30000" kx="1300200" algn="ctr" rotWithShape="0">
                    <a:prstClr val="black">
                      <a:alpha val="32000"/>
                    </a:prstClr>
                  </a:outerShdw>
                  <a:reflection blurRad="6350" stA="60000" endA="900" endPos="60000" dist="60007" dir="5400000" sy="-100000" algn="bl" rotWithShape="0"/>
                </a:effectLst>
              </a:rPr>
              <a:t> this is home, sweet home.</a:t>
            </a:r>
            <a:endParaRPr lang="en-US" dirty="0">
              <a:solidFill>
                <a:schemeClr val="accent2"/>
              </a:solidFill>
              <a:effectLst>
                <a:glow rad="101600">
                  <a:schemeClr val="accent5">
                    <a:satMod val="175000"/>
                    <a:alpha val="40000"/>
                  </a:schemeClr>
                </a:glow>
                <a:outerShdw blurRad="60007" dist="310007" dir="7680000" sy="30000" kx="1300200" algn="ctr" rotWithShape="0">
                  <a:prstClr val="black">
                    <a:alpha val="32000"/>
                  </a:prstClr>
                </a:outerShdw>
                <a:reflection blurRad="6350" stA="60000" endA="900" endPos="60000" dist="60007" dir="5400000" sy="-100000" algn="bl" rotWithShape="0"/>
              </a:effectLst>
            </a:endParaRPr>
          </a:p>
        </p:txBody>
      </p:sp>
      <p:cxnSp>
        <p:nvCxnSpPr>
          <p:cNvPr id="1026" name="AutoShape 2"/>
          <p:cNvCxnSpPr>
            <a:cxnSpLocks noChangeShapeType="1"/>
          </p:cNvCxnSpPr>
          <p:nvPr/>
        </p:nvCxnSpPr>
        <p:spPr bwMode="auto">
          <a:xfrm>
            <a:off x="4962527" y="7115175"/>
            <a:ext cx="1019175" cy="0"/>
          </a:xfrm>
          <a:prstGeom prst="straightConnector1">
            <a:avLst/>
          </a:prstGeom>
          <a:noFill/>
          <a:ln w="57150">
            <a:solidFill>
              <a:srgbClr val="FFC000"/>
            </a:solidFill>
            <a:round/>
            <a:headEnd/>
            <a:tailEnd/>
          </a:ln>
        </p:spPr>
      </p:cxnSp>
      <p:pic>
        <p:nvPicPr>
          <p:cNvPr id="7" name="yui_3_8_1_1_1368465164562_684" descr="Hotels to splurge on; shown: Dhaalu Atoll, Maldives (Dhaalu Atoll)">
            <a:hlinkClick r:id="rId2"/>
          </p:cNvPr>
          <p:cNvPicPr/>
          <p:nvPr/>
        </p:nvPicPr>
        <p:blipFill>
          <a:blip r:embed="rId3"/>
          <a:srcRect/>
          <a:stretch>
            <a:fillRect/>
          </a:stretch>
        </p:blipFill>
        <p:spPr bwMode="auto">
          <a:xfrm>
            <a:off x="990600" y="4800600"/>
            <a:ext cx="7162800" cy="838200"/>
          </a:xfrm>
          <a:prstGeom prst="rect">
            <a:avLst/>
          </a:prstGeom>
          <a:ln>
            <a:noFill/>
          </a:ln>
          <a:effectLst>
            <a:softEdge rad="112500"/>
          </a:effectLst>
        </p:spPr>
      </p:pic>
      <p:pic>
        <p:nvPicPr>
          <p:cNvPr id="9" name="yui_3_8_1_1_1367342706138_415" descr="Why early Earth smelled like rotten eggs (LiveScience.com)">
            <a:hlinkClick r:id="rId4"/>
          </p:cNvPr>
          <p:cNvPicPr/>
          <p:nvPr/>
        </p:nvPicPr>
        <p:blipFill>
          <a:blip r:embed="rId5" cstate="print"/>
          <a:srcRect/>
          <a:stretch>
            <a:fillRect/>
          </a:stretch>
        </p:blipFill>
        <p:spPr bwMode="auto">
          <a:xfrm>
            <a:off x="1066800" y="5867400"/>
            <a:ext cx="1295400" cy="712734"/>
          </a:xfrm>
          <a:prstGeom prst="rect">
            <a:avLst/>
          </a:prstGeom>
          <a:ln>
            <a:noFill/>
          </a:ln>
          <a:effectLst>
            <a:softEdge rad="112500"/>
          </a:effectLst>
        </p:spPr>
      </p:pic>
      <p:pic>
        <p:nvPicPr>
          <p:cNvPr id="10" name="ICE-img-21" descr="http://ts2.mm.bing.net/images/thumbnail.aspx?q=4781720799216061&amp;id=569be2156d4227dc1e1f0507d4e72ed0">
            <a:hlinkClick r:id="rId6" tooltip="&quot;: Free Download Palm Trees in Oahu Top Wallpaper | Palm Trees ...&quot;"/>
          </p:cNvPr>
          <p:cNvPicPr/>
          <p:nvPr/>
        </p:nvPicPr>
        <p:blipFill>
          <a:blip r:embed="rId7">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6858000" y="5715000"/>
            <a:ext cx="1219200" cy="838200"/>
          </a:xfrm>
          <a:prstGeom prst="rect">
            <a:avLst/>
          </a:prstGeom>
          <a:ln>
            <a:noFill/>
          </a:ln>
          <a:effectLst>
            <a:softEdge rad="112500"/>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435399">
            <a:off x="-1295400" y="-152400"/>
            <a:ext cx="11658600" cy="762000"/>
          </a:xfrm>
          <a:noFill/>
          <a:ln>
            <a:noFill/>
          </a:ln>
        </p:spPr>
        <p:style>
          <a:lnRef idx="2">
            <a:schemeClr val="dk1"/>
          </a:lnRef>
          <a:fillRef idx="1">
            <a:schemeClr val="lt1"/>
          </a:fillRef>
          <a:effectRef idx="0">
            <a:schemeClr val="dk1"/>
          </a:effectRef>
          <a:fontRef idx="minor">
            <a:schemeClr val="dk1"/>
          </a:fontRef>
        </p:style>
        <p:txBody>
          <a:bodyPr>
            <a:scene3d>
              <a:camera prst="isometricOffAxis1Right"/>
              <a:lightRig rig="threePt" dir="t"/>
            </a:scene3d>
          </a:bodyPr>
          <a:lstStyle/>
          <a:p>
            <a:r>
              <a:rPr lang="en-US" smtClean="0">
                <a:ln>
                  <a:solidFill>
                    <a:schemeClr val="tx1"/>
                  </a:solidFill>
                </a:ln>
                <a:solidFill>
                  <a:srgbClr val="FF0000"/>
                </a:solidFill>
                <a:effectLst>
                  <a:glow rad="228600">
                    <a:schemeClr val="accent6">
                      <a:satMod val="175000"/>
                      <a:alpha val="40000"/>
                    </a:schemeClr>
                  </a:glow>
                  <a:outerShdw blurRad="60007" dist="310007" dir="7680000" sy="30000" kx="1300200" algn="ctr" rotWithShape="0">
                    <a:prstClr val="black">
                      <a:alpha val="32000"/>
                    </a:prstClr>
                  </a:outerShdw>
                  <a:reflection blurRad="6350" stA="55000" endA="50" endPos="85000" dir="5400000" sy="-100000" algn="bl" rotWithShape="0"/>
                </a:effectLst>
              </a:rPr>
              <a:t>The Anthem</a:t>
            </a:r>
            <a:endParaRPr lang="en-US" dirty="0">
              <a:ln>
                <a:solidFill>
                  <a:schemeClr val="tx1"/>
                </a:solidFill>
              </a:ln>
              <a:solidFill>
                <a:srgbClr val="FF0000"/>
              </a:solidFill>
              <a:effectLst>
                <a:glow rad="228600">
                  <a:schemeClr val="accent6">
                    <a:satMod val="175000"/>
                    <a:alpha val="40000"/>
                  </a:schemeClr>
                </a:glow>
                <a:outerShdw blurRad="60007" dist="310007" dir="7680000" sy="30000" kx="1300200" algn="ctr" rotWithShape="0">
                  <a:prstClr val="black">
                    <a:alpha val="32000"/>
                  </a:prstClr>
                </a:outerShdw>
                <a:reflection blurRad="6350" stA="55000" endA="50" endPos="85000" dir="5400000" sy="-100000" algn="bl" rotWithShape="0"/>
              </a:effectLst>
            </a:endParaRPr>
          </a:p>
        </p:txBody>
      </p:sp>
      <p:sp>
        <p:nvSpPr>
          <p:cNvPr id="3" name="Round Single Corner Rectangle 2"/>
          <p:cNvSpPr/>
          <p:nvPr/>
        </p:nvSpPr>
        <p:spPr>
          <a:xfrm>
            <a:off x="381000" y="457200"/>
            <a:ext cx="8610600" cy="6248400"/>
          </a:xfrm>
          <a:prstGeom prst="round1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When you  feel like you  want to grow  but someone standing in your way</a:t>
            </a:r>
          </a:p>
          <a:p>
            <a:pPr algn="ctr"/>
            <a:r>
              <a:rPr lang="en-US" dirty="0" smtClean="0"/>
              <a:t>And it seem like all you trying to reach around them it is their duty every day</a:t>
            </a:r>
          </a:p>
          <a:p>
            <a:pPr algn="ctr"/>
            <a:r>
              <a:rPr lang="en-US" dirty="0" smtClean="0"/>
              <a:t>To keep you from being what the creator made you and exploit you all the way</a:t>
            </a:r>
          </a:p>
          <a:p>
            <a:pPr algn="ctr"/>
            <a:r>
              <a:rPr lang="en-US" dirty="0" smtClean="0"/>
              <a:t>Then you called upon the father on you knees you humble pray</a:t>
            </a:r>
          </a:p>
          <a:p>
            <a:pPr algn="ctr"/>
            <a:r>
              <a:rPr lang="en-US" dirty="0" smtClean="0"/>
              <a:t>They keep on deceiving  you keep on believing all the way</a:t>
            </a:r>
          </a:p>
          <a:p>
            <a:pPr algn="ctr"/>
            <a:endParaRPr lang="en-US" dirty="0" smtClean="0"/>
          </a:p>
          <a:p>
            <a:pPr algn="ctr"/>
            <a:r>
              <a:rPr lang="en-US" dirty="0" smtClean="0"/>
              <a:t>We are children of the king, child of a king!, all they’ve done to us, take and claim all that we have and possessed, we are child of the creator, and for ever will be children of the universe and child of a king. </a:t>
            </a:r>
          </a:p>
          <a:p>
            <a:pPr algn="ctr"/>
            <a:endParaRPr lang="en-US" dirty="0" smtClean="0"/>
          </a:p>
          <a:p>
            <a:pPr algn="ctr"/>
            <a:r>
              <a:rPr lang="en-US" dirty="0" smtClean="0"/>
              <a:t>Cho</a:t>
            </a:r>
          </a:p>
          <a:p>
            <a:pPr algn="ctr"/>
            <a:endParaRPr lang="en-US" dirty="0" smtClean="0"/>
          </a:p>
          <a:p>
            <a:pPr algn="ctr"/>
            <a:r>
              <a:rPr lang="en-US" dirty="0" smtClean="0"/>
              <a:t>Rejoice for them for they have shown you, that you are special so their deeds against </a:t>
            </a:r>
          </a:p>
          <a:p>
            <a:pPr algn="ctr"/>
            <a:r>
              <a:rPr lang="en-US" dirty="0" smtClean="0"/>
              <a:t>Us make  us realize  the things we would normally taken for granthage </a:t>
            </a:r>
          </a:p>
          <a:p>
            <a:pPr algn="ctr"/>
            <a:r>
              <a:rPr lang="en-US" dirty="0" smtClean="0"/>
              <a:t>Now we know that we’re special, the  children of the creator, perfect and strong, and great in abundant so all they’ve done to us we’ve survived, we’re still children of the father,  and we keep on growing because we are child of the king.</a:t>
            </a:r>
          </a:p>
          <a:p>
            <a:pPr algn="ctr"/>
            <a:endParaRPr lang="en-US" dirty="0" smtClean="0"/>
          </a:p>
          <a:p>
            <a:pPr algn="ctr"/>
            <a:r>
              <a:rPr lang="en-US" dirty="0" smtClean="0"/>
              <a:t>Cho</a:t>
            </a:r>
          </a:p>
          <a:p>
            <a:pPr algn="ctr"/>
            <a:endParaRPr lang="en-US" dirty="0" smtClean="0"/>
          </a:p>
          <a:p>
            <a:pPr algn="ctr"/>
            <a:r>
              <a:rPr lang="en-US" dirty="0" smtClean="0"/>
              <a:t>We are child of the king, child of a king!, all they’ve done to us take and claims  all that we have and possessed we are child of the creator. and for ever will be children of the universe and child of a king.</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13605</TotalTime>
  <Words>544</Words>
  <Application>Microsoft Office PowerPoint</Application>
  <PresentationFormat>On-screen Show (4:3)</PresentationFormat>
  <Paragraphs>49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The Zion movement: project x</vt:lpstr>
      <vt:lpstr>The Zion movement is to teach protect and inform our community</vt:lpstr>
      <vt:lpstr>Bad health, bad food, bad intentions.</vt:lpstr>
      <vt:lpstr>When the world we owned is taken  by villiants who want our home for themselves.</vt:lpstr>
      <vt:lpstr>The Anthem</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214</cp:revision>
  <dcterms:created xsi:type="dcterms:W3CDTF">2013-11-17T20:44:15Z</dcterms:created>
  <dcterms:modified xsi:type="dcterms:W3CDTF">2014-02-23T01:55:42Z</dcterms:modified>
</cp:coreProperties>
</file>